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9" r:id="rId4"/>
    <p:sldId id="263" r:id="rId5"/>
    <p:sldId id="257" r:id="rId6"/>
    <p:sldId id="268" r:id="rId7"/>
    <p:sldId id="365" r:id="rId8"/>
    <p:sldId id="363" r:id="rId9"/>
    <p:sldId id="364" r:id="rId10"/>
    <p:sldId id="262" r:id="rId11"/>
  </p:sldIdLst>
  <p:sldSz cx="12192000" cy="6858000"/>
  <p:notesSz cx="6858000" cy="9144000"/>
  <p:embeddedFontLst>
    <p:embeddedFont>
      <p:font typeface="Arial Black" panose="020B0604020202020204" pitchFamily="34" charset="0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EFF"/>
    <a:srgbClr val="223F99"/>
    <a:srgbClr val="75B44C"/>
    <a:srgbClr val="70AD47"/>
    <a:srgbClr val="FF0000"/>
    <a:srgbClr val="FC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font" Target="fonts/font2.fntdata" /><Relationship Id="rId18" Type="http://schemas.openxmlformats.org/officeDocument/2006/relationships/font" Target="fonts/font7.fntdata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font" Target="fonts/font1.fntdata" /><Relationship Id="rId17" Type="http://schemas.openxmlformats.org/officeDocument/2006/relationships/font" Target="fonts/font6.fntdata" /><Relationship Id="rId2" Type="http://schemas.openxmlformats.org/officeDocument/2006/relationships/slide" Target="slides/slide1.xml" /><Relationship Id="rId16" Type="http://schemas.openxmlformats.org/officeDocument/2006/relationships/font" Target="fonts/font5.fntdata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font" Target="fonts/font4.fntdata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3.fntdata" /><Relationship Id="rId22" Type="http://schemas.openxmlformats.org/officeDocument/2006/relationships/tableStyles" Target="tableStyle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E7638-1CC3-4602-981D-D64109A307A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83D5A71-9004-4241-BADA-0C57F631237D}">
      <dgm:prSet custT="1"/>
      <dgm:spPr/>
      <dgm:t>
        <a:bodyPr/>
        <a:lstStyle/>
        <a:p>
          <a:pPr rtl="0"/>
          <a:r>
            <a:rPr lang="pt-BR" sz="12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Redução do Investimento Público em Infraestrutura</a:t>
          </a:r>
        </a:p>
      </dgm:t>
    </dgm:pt>
    <dgm:pt modelId="{30FE4F8A-D286-4F4F-A1FF-AF2C80123145}" type="parTrans" cxnId="{9734E70A-EE2D-4714-A048-0D25C03A695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FD2D86-C1DD-4B28-97B4-34CD1D8F21FB}" type="sibTrans" cxnId="{9734E70A-EE2D-4714-A048-0D25C03A695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012FC1-C33D-4F29-A172-7A6C7960624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Alta demanda de Projetos</a:t>
          </a:r>
        </a:p>
      </dgm:t>
    </dgm:pt>
    <dgm:pt modelId="{5830A003-9150-43D6-9F26-32CD9FB3B6FC}" type="parTrans" cxnId="{E20C5D98-83B5-42E1-A005-E89D36C0420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A3008F-FDDB-4C6B-B15D-EB5DA798BF2F}" type="sibTrans" cxnId="{E20C5D98-83B5-42E1-A005-E89D36C0420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D8C34D-4ECE-4AA0-8111-70B9C2EFC227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Falta de recursos para estruturação</a:t>
          </a:r>
        </a:p>
      </dgm:t>
    </dgm:pt>
    <dgm:pt modelId="{57E0CA53-E348-47FE-A431-498DF41684E5}" type="parTrans" cxnId="{1A503D1A-8D4C-481D-8B79-79A36C585859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B814DD-DCC2-43C4-BF2A-3A52D78945BE}" type="sibTrans" cxnId="{1A503D1A-8D4C-481D-8B79-79A36C585859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99F221-927C-4F81-94FC-E9DCBDD7B9CE}">
      <dgm:prSet custT="1"/>
      <dgm:spPr>
        <a:solidFill>
          <a:schemeClr val="accent6"/>
        </a:solidFill>
      </dgm:spPr>
      <dgm:t>
        <a:bodyPr/>
        <a:lstStyle/>
        <a:p>
          <a:pPr rtl="0"/>
          <a:r>
            <a: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Carência de Pessoal técnico qualificado</a:t>
          </a:r>
        </a:p>
      </dgm:t>
    </dgm:pt>
    <dgm:pt modelId="{BCFA47F4-4F6F-4554-ADCF-E127E021ACD0}" type="parTrans" cxnId="{30DB6D1A-696E-4A3D-80B7-196ED2D365B8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1DCE-739E-4CCB-9CB1-F69A3016501A}" type="sibTrans" cxnId="{30DB6D1A-696E-4A3D-80B7-196ED2D365B8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040D18-161C-4BD4-AB89-4151B5649BF0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Baixa qualidade de projetos apresentados e aceitos</a:t>
          </a:r>
        </a:p>
      </dgm:t>
    </dgm:pt>
    <dgm:pt modelId="{7D26530E-9B51-4EEC-B1D3-3A9A578EA208}" type="parTrans" cxnId="{BC788784-25DC-4618-AA71-D01DDFCBF9B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915D99-7BA8-4958-AA9E-69CEC721DF4F}" type="sibTrans" cxnId="{BC788784-25DC-4618-AA71-D01DDFCBF9B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FCD5F4-AE7E-43D7-900E-DE28DB8E27A8}">
      <dgm:prSet custT="1"/>
      <dgm:spPr>
        <a:solidFill>
          <a:srgbClr val="C74648"/>
        </a:solidFill>
      </dgm:spPr>
      <dgm:t>
        <a:bodyPr/>
        <a:lstStyle/>
        <a:p>
          <a:pPr rtl="0"/>
          <a:r>
            <a: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Demora ou descontinuidade nas estruturações</a:t>
          </a:r>
        </a:p>
      </dgm:t>
    </dgm:pt>
    <dgm:pt modelId="{727757FA-3805-46BB-8722-BDFBC9F6EB10}" type="parTrans" cxnId="{BC6562C8-A140-4272-A9DE-3787DB74EC8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5614B4-0117-4CE1-AEFE-073DF77E5834}" type="sibTrans" cxnId="{BC6562C8-A140-4272-A9DE-3787DB74EC8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601F1B-E5BB-4450-859F-4F81D2FCCD39}">
      <dgm:prSet custT="1"/>
      <dgm:spPr>
        <a:solidFill>
          <a:srgbClr val="ED9303"/>
        </a:solidFill>
      </dgm:spPr>
      <dgm:t>
        <a:bodyPr/>
        <a:lstStyle/>
        <a:p>
          <a:pPr rtl="0"/>
          <a:r>
            <a: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Alto risco </a:t>
          </a:r>
          <a:r>
            <a:rPr lang="pt-BR" sz="1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parparticulares</a:t>
          </a:r>
          <a:r>
            <a: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em </a:t>
          </a:r>
          <a:r>
            <a:rPr lang="pt-BR" sz="1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PMIs</a:t>
          </a:r>
          <a:r>
            <a: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 MIP</a:t>
          </a:r>
        </a:p>
      </dgm:t>
    </dgm:pt>
    <dgm:pt modelId="{A09CF753-0E0E-481F-A195-3899BF4919A9}" type="parTrans" cxnId="{CA750A47-2397-4CE4-805A-D20465819C3F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9AF8C1-6956-4C6D-8AD6-163154C23721}" type="sibTrans" cxnId="{CA750A47-2397-4CE4-805A-D20465819C3F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E4D3D-827A-474D-9E55-94D7DFC82CE6}" type="pres">
      <dgm:prSet presAssocID="{55CE7638-1CC3-4602-981D-D64109A307A2}" presName="cycle" presStyleCnt="0">
        <dgm:presLayoutVars>
          <dgm:dir/>
          <dgm:resizeHandles val="exact"/>
        </dgm:presLayoutVars>
      </dgm:prSet>
      <dgm:spPr/>
    </dgm:pt>
    <dgm:pt modelId="{1A89EB19-6133-4E97-80CD-B6F7B4488AA3}" type="pres">
      <dgm:prSet presAssocID="{483D5A71-9004-4241-BADA-0C57F631237D}" presName="node" presStyleLbl="node1" presStyleIdx="0" presStyleCnt="7" custScaleX="130652" custScaleY="129148">
        <dgm:presLayoutVars>
          <dgm:bulletEnabled val="1"/>
        </dgm:presLayoutVars>
      </dgm:prSet>
      <dgm:spPr/>
    </dgm:pt>
    <dgm:pt modelId="{9CB6428C-5378-42F2-BAD1-B698FF6C5403}" type="pres">
      <dgm:prSet presAssocID="{483D5A71-9004-4241-BADA-0C57F631237D}" presName="spNode" presStyleCnt="0"/>
      <dgm:spPr/>
    </dgm:pt>
    <dgm:pt modelId="{984124F7-37A3-45DF-9770-34EF8D6037E6}" type="pres">
      <dgm:prSet presAssocID="{91FD2D86-C1DD-4B28-97B4-34CD1D8F21FB}" presName="sibTrans" presStyleLbl="sibTrans1D1" presStyleIdx="0" presStyleCnt="7"/>
      <dgm:spPr/>
    </dgm:pt>
    <dgm:pt modelId="{ABB0B00E-0760-45BC-B96D-375BF8314896}" type="pres">
      <dgm:prSet presAssocID="{FD012FC1-C33D-4F29-A172-7A6C79606244}" presName="node" presStyleLbl="node1" presStyleIdx="1" presStyleCnt="7" custScaleX="135089" custScaleY="157800">
        <dgm:presLayoutVars>
          <dgm:bulletEnabled val="1"/>
        </dgm:presLayoutVars>
      </dgm:prSet>
      <dgm:spPr/>
    </dgm:pt>
    <dgm:pt modelId="{647A18CA-1AE6-417D-AD91-F454512708EA}" type="pres">
      <dgm:prSet presAssocID="{FD012FC1-C33D-4F29-A172-7A6C79606244}" presName="spNode" presStyleCnt="0"/>
      <dgm:spPr/>
    </dgm:pt>
    <dgm:pt modelId="{E7121C2D-8741-495C-9121-D4CD192FEE2C}" type="pres">
      <dgm:prSet presAssocID="{B3A3008F-FDDB-4C6B-B15D-EB5DA798BF2F}" presName="sibTrans" presStyleLbl="sibTrans1D1" presStyleIdx="1" presStyleCnt="7"/>
      <dgm:spPr/>
    </dgm:pt>
    <dgm:pt modelId="{02DA3707-FBC0-4EC6-943A-D76F6A80720E}" type="pres">
      <dgm:prSet presAssocID="{72D8C34D-4ECE-4AA0-8111-70B9C2EFC227}" presName="node" presStyleLbl="node1" presStyleIdx="2" presStyleCnt="7" custScaleX="129133" custScaleY="155913">
        <dgm:presLayoutVars>
          <dgm:bulletEnabled val="1"/>
        </dgm:presLayoutVars>
      </dgm:prSet>
      <dgm:spPr/>
    </dgm:pt>
    <dgm:pt modelId="{A3BB8DC8-D179-46A1-AEFD-B83C65C20114}" type="pres">
      <dgm:prSet presAssocID="{72D8C34D-4ECE-4AA0-8111-70B9C2EFC227}" presName="spNode" presStyleCnt="0"/>
      <dgm:spPr/>
    </dgm:pt>
    <dgm:pt modelId="{E6F16321-CDB8-4AA9-A445-A4EED31B80DF}" type="pres">
      <dgm:prSet presAssocID="{E8B814DD-DCC2-43C4-BF2A-3A52D78945BE}" presName="sibTrans" presStyleLbl="sibTrans1D1" presStyleIdx="2" presStyleCnt="7"/>
      <dgm:spPr/>
    </dgm:pt>
    <dgm:pt modelId="{472A7C97-01D0-405E-9E18-64F4D8E82CD8}" type="pres">
      <dgm:prSet presAssocID="{C899F221-927C-4F81-94FC-E9DCBDD7B9CE}" presName="node" presStyleLbl="node1" presStyleIdx="3" presStyleCnt="7" custScaleX="136056" custScaleY="147405" custRadScaleRad="105003" custRadScaleInc="-30265">
        <dgm:presLayoutVars>
          <dgm:bulletEnabled val="1"/>
        </dgm:presLayoutVars>
      </dgm:prSet>
      <dgm:spPr/>
    </dgm:pt>
    <dgm:pt modelId="{CBD2F8A7-54E2-4241-9318-07913550535E}" type="pres">
      <dgm:prSet presAssocID="{C899F221-927C-4F81-94FC-E9DCBDD7B9CE}" presName="spNode" presStyleCnt="0"/>
      <dgm:spPr/>
    </dgm:pt>
    <dgm:pt modelId="{087F0C44-5F1B-4CBB-AEF7-D6E203495FE8}" type="pres">
      <dgm:prSet presAssocID="{F1AE1DCE-739E-4CCB-9CB1-F69A3016501A}" presName="sibTrans" presStyleLbl="sibTrans1D1" presStyleIdx="3" presStyleCnt="7"/>
      <dgm:spPr/>
    </dgm:pt>
    <dgm:pt modelId="{603D2629-F7D3-4F18-B0DF-B198E6055A17}" type="pres">
      <dgm:prSet presAssocID="{A9040D18-161C-4BD4-AB89-4151B5649BF0}" presName="node" presStyleLbl="node1" presStyleIdx="4" presStyleCnt="7" custScaleX="127076" custScaleY="147405">
        <dgm:presLayoutVars>
          <dgm:bulletEnabled val="1"/>
        </dgm:presLayoutVars>
      </dgm:prSet>
      <dgm:spPr/>
    </dgm:pt>
    <dgm:pt modelId="{8EB5342F-2A73-4AF9-894A-64DED002F0B4}" type="pres">
      <dgm:prSet presAssocID="{A9040D18-161C-4BD4-AB89-4151B5649BF0}" presName="spNode" presStyleCnt="0"/>
      <dgm:spPr/>
    </dgm:pt>
    <dgm:pt modelId="{5BF31C37-D878-412C-9084-CEE26D009B1E}" type="pres">
      <dgm:prSet presAssocID="{DC915D99-7BA8-4958-AA9E-69CEC721DF4F}" presName="sibTrans" presStyleLbl="sibTrans1D1" presStyleIdx="4" presStyleCnt="7"/>
      <dgm:spPr/>
    </dgm:pt>
    <dgm:pt modelId="{2042358F-5906-4CC7-930B-C231D36AB7F7}" type="pres">
      <dgm:prSet presAssocID="{DCFCD5F4-AE7E-43D7-900E-DE28DB8E27A8}" presName="node" presStyleLbl="node1" presStyleIdx="5" presStyleCnt="7" custScaleX="150136" custScaleY="158984">
        <dgm:presLayoutVars>
          <dgm:bulletEnabled val="1"/>
        </dgm:presLayoutVars>
      </dgm:prSet>
      <dgm:spPr/>
    </dgm:pt>
    <dgm:pt modelId="{DD121F66-4640-45CC-BB61-031146CD2A49}" type="pres">
      <dgm:prSet presAssocID="{DCFCD5F4-AE7E-43D7-900E-DE28DB8E27A8}" presName="spNode" presStyleCnt="0"/>
      <dgm:spPr/>
    </dgm:pt>
    <dgm:pt modelId="{F8E1C455-854B-4A3E-818F-2F1AB161B843}" type="pres">
      <dgm:prSet presAssocID="{B95614B4-0117-4CE1-AEFE-073DF77E5834}" presName="sibTrans" presStyleLbl="sibTrans1D1" presStyleIdx="5" presStyleCnt="7"/>
      <dgm:spPr/>
    </dgm:pt>
    <dgm:pt modelId="{BFC6ACCA-5918-4321-9432-7B772B8F4C7C}" type="pres">
      <dgm:prSet presAssocID="{85601F1B-E5BB-4450-859F-4F81D2FCCD39}" presName="node" presStyleLbl="node1" presStyleIdx="6" presStyleCnt="7" custScaleX="136690" custScaleY="166236" custRadScaleRad="98274" custRadScaleInc="-15931">
        <dgm:presLayoutVars>
          <dgm:bulletEnabled val="1"/>
        </dgm:presLayoutVars>
      </dgm:prSet>
      <dgm:spPr/>
    </dgm:pt>
    <dgm:pt modelId="{FFBD72BB-2428-4338-9B47-DDC839843F14}" type="pres">
      <dgm:prSet presAssocID="{85601F1B-E5BB-4450-859F-4F81D2FCCD39}" presName="spNode" presStyleCnt="0"/>
      <dgm:spPr/>
    </dgm:pt>
    <dgm:pt modelId="{294E9084-AA50-46AE-AABD-2C542F059E31}" type="pres">
      <dgm:prSet presAssocID="{E69AF8C1-6956-4C6D-8AD6-163154C23721}" presName="sibTrans" presStyleLbl="sibTrans1D1" presStyleIdx="6" presStyleCnt="7"/>
      <dgm:spPr/>
    </dgm:pt>
  </dgm:ptLst>
  <dgm:cxnLst>
    <dgm:cxn modelId="{2871E303-4348-4CB0-AFD0-99732EA5E710}" type="presOf" srcId="{B3A3008F-FDDB-4C6B-B15D-EB5DA798BF2F}" destId="{E7121C2D-8741-495C-9121-D4CD192FEE2C}" srcOrd="0" destOrd="0" presId="urn:microsoft.com/office/officeart/2005/8/layout/cycle5"/>
    <dgm:cxn modelId="{9734E70A-EE2D-4714-A048-0D25C03A695D}" srcId="{55CE7638-1CC3-4602-981D-D64109A307A2}" destId="{483D5A71-9004-4241-BADA-0C57F631237D}" srcOrd="0" destOrd="0" parTransId="{30FE4F8A-D286-4F4F-A1FF-AF2C80123145}" sibTransId="{91FD2D86-C1DD-4B28-97B4-34CD1D8F21FB}"/>
    <dgm:cxn modelId="{1A503D1A-8D4C-481D-8B79-79A36C585859}" srcId="{55CE7638-1CC3-4602-981D-D64109A307A2}" destId="{72D8C34D-4ECE-4AA0-8111-70B9C2EFC227}" srcOrd="2" destOrd="0" parTransId="{57E0CA53-E348-47FE-A431-498DF41684E5}" sibTransId="{E8B814DD-DCC2-43C4-BF2A-3A52D78945BE}"/>
    <dgm:cxn modelId="{30DB6D1A-696E-4A3D-80B7-196ED2D365B8}" srcId="{55CE7638-1CC3-4602-981D-D64109A307A2}" destId="{C899F221-927C-4F81-94FC-E9DCBDD7B9CE}" srcOrd="3" destOrd="0" parTransId="{BCFA47F4-4F6F-4554-ADCF-E127E021ACD0}" sibTransId="{F1AE1DCE-739E-4CCB-9CB1-F69A3016501A}"/>
    <dgm:cxn modelId="{5121C31E-AAAF-41AA-AF2A-EF8145DACC80}" type="presOf" srcId="{E69AF8C1-6956-4C6D-8AD6-163154C23721}" destId="{294E9084-AA50-46AE-AABD-2C542F059E31}" srcOrd="0" destOrd="0" presId="urn:microsoft.com/office/officeart/2005/8/layout/cycle5"/>
    <dgm:cxn modelId="{D9A9881F-23AB-49A9-950D-FBAE14D277BD}" type="presOf" srcId="{E8B814DD-DCC2-43C4-BF2A-3A52D78945BE}" destId="{E6F16321-CDB8-4AA9-A445-A4EED31B80DF}" srcOrd="0" destOrd="0" presId="urn:microsoft.com/office/officeart/2005/8/layout/cycle5"/>
    <dgm:cxn modelId="{DEEED122-ED03-4CF3-BA38-31BE62C5F386}" type="presOf" srcId="{55CE7638-1CC3-4602-981D-D64109A307A2}" destId="{60BE4D3D-827A-474D-9E55-94D7DFC82CE6}" srcOrd="0" destOrd="0" presId="urn:microsoft.com/office/officeart/2005/8/layout/cycle5"/>
    <dgm:cxn modelId="{97B6F426-9A9A-4782-8D5F-5B25AEF7CF70}" type="presOf" srcId="{85601F1B-E5BB-4450-859F-4F81D2FCCD39}" destId="{BFC6ACCA-5918-4321-9432-7B772B8F4C7C}" srcOrd="0" destOrd="0" presId="urn:microsoft.com/office/officeart/2005/8/layout/cycle5"/>
    <dgm:cxn modelId="{1D7C562B-18AE-4B46-B429-E400D20B48A9}" type="presOf" srcId="{F1AE1DCE-739E-4CCB-9CB1-F69A3016501A}" destId="{087F0C44-5F1B-4CBB-AEF7-D6E203495FE8}" srcOrd="0" destOrd="0" presId="urn:microsoft.com/office/officeart/2005/8/layout/cycle5"/>
    <dgm:cxn modelId="{8B777536-2FE2-4448-910E-08257BE9D3B0}" type="presOf" srcId="{C899F221-927C-4F81-94FC-E9DCBDD7B9CE}" destId="{472A7C97-01D0-405E-9E18-64F4D8E82CD8}" srcOrd="0" destOrd="0" presId="urn:microsoft.com/office/officeart/2005/8/layout/cycle5"/>
    <dgm:cxn modelId="{3B4C2F40-2F77-4994-9AF7-E39306F75ED6}" type="presOf" srcId="{91FD2D86-C1DD-4B28-97B4-34CD1D8F21FB}" destId="{984124F7-37A3-45DF-9770-34EF8D6037E6}" srcOrd="0" destOrd="0" presId="urn:microsoft.com/office/officeart/2005/8/layout/cycle5"/>
    <dgm:cxn modelId="{CA750A47-2397-4CE4-805A-D20465819C3F}" srcId="{55CE7638-1CC3-4602-981D-D64109A307A2}" destId="{85601F1B-E5BB-4450-859F-4F81D2FCCD39}" srcOrd="6" destOrd="0" parTransId="{A09CF753-0E0E-481F-A195-3899BF4919A9}" sibTransId="{E69AF8C1-6956-4C6D-8AD6-163154C23721}"/>
    <dgm:cxn modelId="{CA66C153-B1F0-435D-8BBE-0F61DBB3D150}" type="presOf" srcId="{B95614B4-0117-4CE1-AEFE-073DF77E5834}" destId="{F8E1C455-854B-4A3E-818F-2F1AB161B843}" srcOrd="0" destOrd="0" presId="urn:microsoft.com/office/officeart/2005/8/layout/cycle5"/>
    <dgm:cxn modelId="{BC788784-25DC-4618-AA71-D01DDFCBF9B4}" srcId="{55CE7638-1CC3-4602-981D-D64109A307A2}" destId="{A9040D18-161C-4BD4-AB89-4151B5649BF0}" srcOrd="4" destOrd="0" parTransId="{7D26530E-9B51-4EEC-B1D3-3A9A578EA208}" sibTransId="{DC915D99-7BA8-4958-AA9E-69CEC721DF4F}"/>
    <dgm:cxn modelId="{E20C5D98-83B5-42E1-A005-E89D36C0420D}" srcId="{55CE7638-1CC3-4602-981D-D64109A307A2}" destId="{FD012FC1-C33D-4F29-A172-7A6C79606244}" srcOrd="1" destOrd="0" parTransId="{5830A003-9150-43D6-9F26-32CD9FB3B6FC}" sibTransId="{B3A3008F-FDDB-4C6B-B15D-EB5DA798BF2F}"/>
    <dgm:cxn modelId="{667905BC-8103-48B2-BB2F-F62266664A6F}" type="presOf" srcId="{A9040D18-161C-4BD4-AB89-4151B5649BF0}" destId="{603D2629-F7D3-4F18-B0DF-B198E6055A17}" srcOrd="0" destOrd="0" presId="urn:microsoft.com/office/officeart/2005/8/layout/cycle5"/>
    <dgm:cxn modelId="{417295C2-FC4B-4F32-ABED-EB78B8965253}" type="presOf" srcId="{FD012FC1-C33D-4F29-A172-7A6C79606244}" destId="{ABB0B00E-0760-45BC-B96D-375BF8314896}" srcOrd="0" destOrd="0" presId="urn:microsoft.com/office/officeart/2005/8/layout/cycle5"/>
    <dgm:cxn modelId="{BC6562C8-A140-4272-A9DE-3787DB74EC84}" srcId="{55CE7638-1CC3-4602-981D-D64109A307A2}" destId="{DCFCD5F4-AE7E-43D7-900E-DE28DB8E27A8}" srcOrd="5" destOrd="0" parTransId="{727757FA-3805-46BB-8722-BDFBC9F6EB10}" sibTransId="{B95614B4-0117-4CE1-AEFE-073DF77E5834}"/>
    <dgm:cxn modelId="{246A81CC-A6EA-43E4-B285-31500BCACDFE}" type="presOf" srcId="{DC915D99-7BA8-4958-AA9E-69CEC721DF4F}" destId="{5BF31C37-D878-412C-9084-CEE26D009B1E}" srcOrd="0" destOrd="0" presId="urn:microsoft.com/office/officeart/2005/8/layout/cycle5"/>
    <dgm:cxn modelId="{B71A90DC-1001-489C-A878-1F7327C64A4B}" type="presOf" srcId="{483D5A71-9004-4241-BADA-0C57F631237D}" destId="{1A89EB19-6133-4E97-80CD-B6F7B4488AA3}" srcOrd="0" destOrd="0" presId="urn:microsoft.com/office/officeart/2005/8/layout/cycle5"/>
    <dgm:cxn modelId="{59C23CE4-38A7-49C8-A92E-D7B4FE6AE4E6}" type="presOf" srcId="{72D8C34D-4ECE-4AA0-8111-70B9C2EFC227}" destId="{02DA3707-FBC0-4EC6-943A-D76F6A80720E}" srcOrd="0" destOrd="0" presId="urn:microsoft.com/office/officeart/2005/8/layout/cycle5"/>
    <dgm:cxn modelId="{D8D976F1-3A0C-4BFD-8257-9CA14B32ADF0}" type="presOf" srcId="{DCFCD5F4-AE7E-43D7-900E-DE28DB8E27A8}" destId="{2042358F-5906-4CC7-930B-C231D36AB7F7}" srcOrd="0" destOrd="0" presId="urn:microsoft.com/office/officeart/2005/8/layout/cycle5"/>
    <dgm:cxn modelId="{092582A2-47BA-423D-B7B8-1B6C20875F45}" type="presParOf" srcId="{60BE4D3D-827A-474D-9E55-94D7DFC82CE6}" destId="{1A89EB19-6133-4E97-80CD-B6F7B4488AA3}" srcOrd="0" destOrd="0" presId="urn:microsoft.com/office/officeart/2005/8/layout/cycle5"/>
    <dgm:cxn modelId="{15432949-FC7E-48E8-A71E-981527B38878}" type="presParOf" srcId="{60BE4D3D-827A-474D-9E55-94D7DFC82CE6}" destId="{9CB6428C-5378-42F2-BAD1-B698FF6C5403}" srcOrd="1" destOrd="0" presId="urn:microsoft.com/office/officeart/2005/8/layout/cycle5"/>
    <dgm:cxn modelId="{39304888-7B8F-4D90-A008-CA203EF00528}" type="presParOf" srcId="{60BE4D3D-827A-474D-9E55-94D7DFC82CE6}" destId="{984124F7-37A3-45DF-9770-34EF8D6037E6}" srcOrd="2" destOrd="0" presId="urn:microsoft.com/office/officeart/2005/8/layout/cycle5"/>
    <dgm:cxn modelId="{90FBC0CF-5889-48BF-9733-260C20B5EB8D}" type="presParOf" srcId="{60BE4D3D-827A-474D-9E55-94D7DFC82CE6}" destId="{ABB0B00E-0760-45BC-B96D-375BF8314896}" srcOrd="3" destOrd="0" presId="urn:microsoft.com/office/officeart/2005/8/layout/cycle5"/>
    <dgm:cxn modelId="{C6A9FF5B-9575-4295-9F24-AA4B4879481D}" type="presParOf" srcId="{60BE4D3D-827A-474D-9E55-94D7DFC82CE6}" destId="{647A18CA-1AE6-417D-AD91-F454512708EA}" srcOrd="4" destOrd="0" presId="urn:microsoft.com/office/officeart/2005/8/layout/cycle5"/>
    <dgm:cxn modelId="{E809126D-6C46-4D4C-8A68-24BC1D015D96}" type="presParOf" srcId="{60BE4D3D-827A-474D-9E55-94D7DFC82CE6}" destId="{E7121C2D-8741-495C-9121-D4CD192FEE2C}" srcOrd="5" destOrd="0" presId="urn:microsoft.com/office/officeart/2005/8/layout/cycle5"/>
    <dgm:cxn modelId="{18370400-58FB-4421-87C4-42C16312F7AD}" type="presParOf" srcId="{60BE4D3D-827A-474D-9E55-94D7DFC82CE6}" destId="{02DA3707-FBC0-4EC6-943A-D76F6A80720E}" srcOrd="6" destOrd="0" presId="urn:microsoft.com/office/officeart/2005/8/layout/cycle5"/>
    <dgm:cxn modelId="{CBCEDF70-ECCF-4BA5-B39C-917E51FAF84D}" type="presParOf" srcId="{60BE4D3D-827A-474D-9E55-94D7DFC82CE6}" destId="{A3BB8DC8-D179-46A1-AEFD-B83C65C20114}" srcOrd="7" destOrd="0" presId="urn:microsoft.com/office/officeart/2005/8/layout/cycle5"/>
    <dgm:cxn modelId="{4B8F4317-10B9-42B1-A199-B3FE82EE4B31}" type="presParOf" srcId="{60BE4D3D-827A-474D-9E55-94D7DFC82CE6}" destId="{E6F16321-CDB8-4AA9-A445-A4EED31B80DF}" srcOrd="8" destOrd="0" presId="urn:microsoft.com/office/officeart/2005/8/layout/cycle5"/>
    <dgm:cxn modelId="{0A2B6B19-A6C0-4FE3-BACB-AE0D7339C0B5}" type="presParOf" srcId="{60BE4D3D-827A-474D-9E55-94D7DFC82CE6}" destId="{472A7C97-01D0-405E-9E18-64F4D8E82CD8}" srcOrd="9" destOrd="0" presId="urn:microsoft.com/office/officeart/2005/8/layout/cycle5"/>
    <dgm:cxn modelId="{F58A1194-18E9-4313-B2C2-DA9F9E9BAFC9}" type="presParOf" srcId="{60BE4D3D-827A-474D-9E55-94D7DFC82CE6}" destId="{CBD2F8A7-54E2-4241-9318-07913550535E}" srcOrd="10" destOrd="0" presId="urn:microsoft.com/office/officeart/2005/8/layout/cycle5"/>
    <dgm:cxn modelId="{61732786-4BFC-463B-B2DA-47012656B791}" type="presParOf" srcId="{60BE4D3D-827A-474D-9E55-94D7DFC82CE6}" destId="{087F0C44-5F1B-4CBB-AEF7-D6E203495FE8}" srcOrd="11" destOrd="0" presId="urn:microsoft.com/office/officeart/2005/8/layout/cycle5"/>
    <dgm:cxn modelId="{39FC8246-7D71-4112-8EF5-BA4E27219DAC}" type="presParOf" srcId="{60BE4D3D-827A-474D-9E55-94D7DFC82CE6}" destId="{603D2629-F7D3-4F18-B0DF-B198E6055A17}" srcOrd="12" destOrd="0" presId="urn:microsoft.com/office/officeart/2005/8/layout/cycle5"/>
    <dgm:cxn modelId="{AECE44DE-32BA-44C5-A306-635827712D33}" type="presParOf" srcId="{60BE4D3D-827A-474D-9E55-94D7DFC82CE6}" destId="{8EB5342F-2A73-4AF9-894A-64DED002F0B4}" srcOrd="13" destOrd="0" presId="urn:microsoft.com/office/officeart/2005/8/layout/cycle5"/>
    <dgm:cxn modelId="{A658AE90-61E4-41D0-BFB5-66F1D57EB24D}" type="presParOf" srcId="{60BE4D3D-827A-474D-9E55-94D7DFC82CE6}" destId="{5BF31C37-D878-412C-9084-CEE26D009B1E}" srcOrd="14" destOrd="0" presId="urn:microsoft.com/office/officeart/2005/8/layout/cycle5"/>
    <dgm:cxn modelId="{E325F982-7C09-412E-BCE8-2001A2A22D21}" type="presParOf" srcId="{60BE4D3D-827A-474D-9E55-94D7DFC82CE6}" destId="{2042358F-5906-4CC7-930B-C231D36AB7F7}" srcOrd="15" destOrd="0" presId="urn:microsoft.com/office/officeart/2005/8/layout/cycle5"/>
    <dgm:cxn modelId="{6B9BF449-2B5F-46EC-9DF9-048B34B1D278}" type="presParOf" srcId="{60BE4D3D-827A-474D-9E55-94D7DFC82CE6}" destId="{DD121F66-4640-45CC-BB61-031146CD2A49}" srcOrd="16" destOrd="0" presId="urn:microsoft.com/office/officeart/2005/8/layout/cycle5"/>
    <dgm:cxn modelId="{7FA45AE9-4AF6-4ADD-AFBF-B5DC68C09CC5}" type="presParOf" srcId="{60BE4D3D-827A-474D-9E55-94D7DFC82CE6}" destId="{F8E1C455-854B-4A3E-818F-2F1AB161B843}" srcOrd="17" destOrd="0" presId="urn:microsoft.com/office/officeart/2005/8/layout/cycle5"/>
    <dgm:cxn modelId="{3EBEFE6D-5956-441B-89C6-D8D22B54C46D}" type="presParOf" srcId="{60BE4D3D-827A-474D-9E55-94D7DFC82CE6}" destId="{BFC6ACCA-5918-4321-9432-7B772B8F4C7C}" srcOrd="18" destOrd="0" presId="urn:microsoft.com/office/officeart/2005/8/layout/cycle5"/>
    <dgm:cxn modelId="{8B0830FF-24AF-4AEE-908A-E50781949888}" type="presParOf" srcId="{60BE4D3D-827A-474D-9E55-94D7DFC82CE6}" destId="{FFBD72BB-2428-4338-9B47-DDC839843F14}" srcOrd="19" destOrd="0" presId="urn:microsoft.com/office/officeart/2005/8/layout/cycle5"/>
    <dgm:cxn modelId="{F8703490-4F0E-437D-A7D3-6CC448E0FB5E}" type="presParOf" srcId="{60BE4D3D-827A-474D-9E55-94D7DFC82CE6}" destId="{294E9084-AA50-46AE-AABD-2C542F059E31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51D204-7F65-4A9F-B677-3F4403E6A162}" type="doc">
      <dgm:prSet loTypeId="urn:microsoft.com/office/officeart/2005/8/layout/h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7D151211-9546-482A-A36E-A90AFB6E12ED}">
      <dgm:prSet phldrT="[Texto]"/>
      <dgm:spPr/>
      <dgm:t>
        <a:bodyPr/>
        <a:lstStyle/>
        <a:p>
          <a:r>
            <a:rPr lang="pt-BR" b="1" dirty="0" err="1">
              <a:latin typeface="Arial" panose="020B0604020202020204" pitchFamily="34" charset="0"/>
              <a:cs typeface="Arial" panose="020B0604020202020204" pitchFamily="34" charset="0"/>
            </a:rPr>
            <a:t>FCs</a:t>
          </a:r>
          <a:endParaRPr lang="pt-B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5829DC-5797-411C-AD68-FFEAA6CCE8A9}" type="parTrans" cxnId="{FE9626BF-139A-4495-B6E4-69A8C240D791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905E38-959B-49D2-8B84-6EF577950BCE}" type="sibTrans" cxnId="{FE9626BF-139A-4495-B6E4-69A8C240D791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55D132-7501-482E-952D-803BA66CFEE4}">
      <dgm:prSet phldrT="[Texto]"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BNB, BB e Banco da Amazônia</a:t>
          </a:r>
        </a:p>
      </dgm:t>
    </dgm:pt>
    <dgm:pt modelId="{2FE808C2-CB05-4F02-8DE1-AF4754BEFC7D}" type="parTrans" cxnId="{259CAE5C-B5D5-49F5-A9C4-DEACDF5906B8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B0DDFE-79DC-45D3-A36D-356C15BBA12E}" type="sibTrans" cxnId="{259CAE5C-B5D5-49F5-A9C4-DEACDF5906B8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915D8F-00D7-4FBF-8012-983534993530}">
      <dgm:prSet phldrT="[Texto]"/>
      <dgm:spPr/>
      <dgm:t>
        <a:bodyPr/>
        <a:lstStyle/>
        <a:p>
          <a:r>
            <a:rPr lang="pt-BR" b="1" dirty="0" err="1">
              <a:latin typeface="Arial" panose="020B0604020202020204" pitchFamily="34" charset="0"/>
              <a:cs typeface="Arial" panose="020B0604020202020204" pitchFamily="34" charset="0"/>
            </a:rPr>
            <a:t>FDs</a:t>
          </a:r>
          <a:endParaRPr lang="pt-BR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2D3C0E-A0EB-407C-B300-131729782AE6}" type="parTrans" cxnId="{EE0CBE21-13E9-40DA-9BB5-19EF7BC0D529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8545B2-72A6-47D4-B5A3-A734EB8B5F16}" type="sibTrans" cxnId="{EE0CBE21-13E9-40DA-9BB5-19EF7BC0D529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BD0120-E938-475F-8CFC-7AE99B953BDF}">
      <dgm:prSet phldrT="[Texto]"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Captações internacionais</a:t>
          </a:r>
        </a:p>
      </dgm:t>
    </dgm:pt>
    <dgm:pt modelId="{D39650F6-AEB0-48BC-86B7-B996873C58E5}" type="parTrans" cxnId="{6339C272-6CAE-4CC9-9BE2-F03CD791EFEF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2316DE-5AC3-45C8-A26E-0A8218FF01DF}" type="sibTrans" cxnId="{6339C272-6CAE-4CC9-9BE2-F03CD791EFEF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0C2176-6886-4249-BAB4-1E5F3A50C4F6}">
      <dgm:prSet phldrT="[Texto]"/>
      <dgm:spPr/>
      <dgm:t>
        <a:bodyPr/>
        <a:lstStyle/>
        <a:p>
          <a:r>
            <a:rPr lang="pt-BR" b="1" dirty="0">
              <a:latin typeface="Arial" panose="020B0604020202020204" pitchFamily="34" charset="0"/>
              <a:cs typeface="Arial" panose="020B0604020202020204" pitchFamily="34" charset="0"/>
            </a:rPr>
            <a:t>Fundo Clima</a:t>
          </a:r>
        </a:p>
      </dgm:t>
    </dgm:pt>
    <dgm:pt modelId="{0D96C805-F219-4B95-9FA2-301AC69B6476}" type="parTrans" cxnId="{36CE35B2-E5C7-4CC2-9B4A-13A9460B0250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6DFD70-4805-4D6B-9628-97ADDC93735D}" type="sibTrans" cxnId="{36CE35B2-E5C7-4CC2-9B4A-13A9460B0250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4904C9-D71A-4C59-A9F3-185913B995AF}">
      <dgm:prSet phldrT="[Texto]"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Títulos verdes</a:t>
          </a:r>
        </a:p>
      </dgm:t>
    </dgm:pt>
    <dgm:pt modelId="{F44B7BC4-2ECA-4DA0-B5D1-93C2007B77C9}" type="parTrans" cxnId="{0D4AC10E-8681-4F30-A3D5-557D32EF5BC7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5D2F79-DE9B-4CC1-B1AF-C64B98F3F4D5}" type="sibTrans" cxnId="{0D4AC10E-8681-4F30-A3D5-557D32EF5BC7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73B3A-E4EB-4576-94A5-F7B34BFDDE42}">
      <dgm:prSet phldrT="[Texto]"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BNDES</a:t>
          </a:r>
        </a:p>
      </dgm:t>
    </dgm:pt>
    <dgm:pt modelId="{F7E762A4-FB80-48B8-AEC9-3CBCA9C614E5}" type="parTrans" cxnId="{F18743F0-E353-472E-A959-10D30C96886F}">
      <dgm:prSet/>
      <dgm:spPr/>
      <dgm:t>
        <a:bodyPr/>
        <a:lstStyle/>
        <a:p>
          <a:endParaRPr lang="pt-BR"/>
        </a:p>
      </dgm:t>
    </dgm:pt>
    <dgm:pt modelId="{5A768B28-2618-400A-B8F0-20ED8CD323E7}" type="sibTrans" cxnId="{F18743F0-E353-472E-A959-10D30C96886F}">
      <dgm:prSet/>
      <dgm:spPr/>
      <dgm:t>
        <a:bodyPr/>
        <a:lstStyle/>
        <a:p>
          <a:endParaRPr lang="pt-BR"/>
        </a:p>
      </dgm:t>
    </dgm:pt>
    <dgm:pt modelId="{28963A1A-DB7F-4CFC-876F-6B1FE81BB6FE}" type="pres">
      <dgm:prSet presAssocID="{8551D204-7F65-4A9F-B677-3F4403E6A162}" presName="Name0" presStyleCnt="0">
        <dgm:presLayoutVars>
          <dgm:dir/>
          <dgm:animLvl val="lvl"/>
          <dgm:resizeHandles val="exact"/>
        </dgm:presLayoutVars>
      </dgm:prSet>
      <dgm:spPr/>
    </dgm:pt>
    <dgm:pt modelId="{59809313-AE32-4F20-A73B-B35989315745}" type="pres">
      <dgm:prSet presAssocID="{7D151211-9546-482A-A36E-A90AFB6E12ED}" presName="composite" presStyleCnt="0"/>
      <dgm:spPr/>
    </dgm:pt>
    <dgm:pt modelId="{2CFAFE5E-C5B7-42DE-9A8A-82FDDCD7CB19}" type="pres">
      <dgm:prSet presAssocID="{7D151211-9546-482A-A36E-A90AFB6E12E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B301439-662D-454D-8AE6-0991BB9E6326}" type="pres">
      <dgm:prSet presAssocID="{7D151211-9546-482A-A36E-A90AFB6E12ED}" presName="desTx" presStyleLbl="alignAccFollowNode1" presStyleIdx="0" presStyleCnt="3">
        <dgm:presLayoutVars>
          <dgm:bulletEnabled val="1"/>
        </dgm:presLayoutVars>
      </dgm:prSet>
      <dgm:spPr/>
    </dgm:pt>
    <dgm:pt modelId="{87F730A4-EC2D-4F11-B156-34A04B6ED0FD}" type="pres">
      <dgm:prSet presAssocID="{D9905E38-959B-49D2-8B84-6EF577950BCE}" presName="space" presStyleCnt="0"/>
      <dgm:spPr/>
    </dgm:pt>
    <dgm:pt modelId="{12830DCE-255D-4126-8D4C-48F4F293AE02}" type="pres">
      <dgm:prSet presAssocID="{13915D8F-00D7-4FBF-8012-983534993530}" presName="composite" presStyleCnt="0"/>
      <dgm:spPr/>
    </dgm:pt>
    <dgm:pt modelId="{41CAD7E9-EFA6-45E9-B293-E3074E4026BC}" type="pres">
      <dgm:prSet presAssocID="{13915D8F-00D7-4FBF-8012-98353499353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8C78B95-58AF-4ED3-B9BE-488645103EF3}" type="pres">
      <dgm:prSet presAssocID="{13915D8F-00D7-4FBF-8012-983534993530}" presName="desTx" presStyleLbl="alignAccFollowNode1" presStyleIdx="1" presStyleCnt="3">
        <dgm:presLayoutVars>
          <dgm:bulletEnabled val="1"/>
        </dgm:presLayoutVars>
      </dgm:prSet>
      <dgm:spPr/>
    </dgm:pt>
    <dgm:pt modelId="{82EF19CF-5A84-4808-BB3F-2D83E1995C81}" type="pres">
      <dgm:prSet presAssocID="{E98545B2-72A6-47D4-B5A3-A734EB8B5F16}" presName="space" presStyleCnt="0"/>
      <dgm:spPr/>
    </dgm:pt>
    <dgm:pt modelId="{F58E3484-BCC4-4233-976B-13A02D389553}" type="pres">
      <dgm:prSet presAssocID="{A60C2176-6886-4249-BAB4-1E5F3A50C4F6}" presName="composite" presStyleCnt="0"/>
      <dgm:spPr/>
    </dgm:pt>
    <dgm:pt modelId="{4AA6AA3F-428B-494C-A522-960671076667}" type="pres">
      <dgm:prSet presAssocID="{A60C2176-6886-4249-BAB4-1E5F3A50C4F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CB78C38-5CA3-4CE3-9E9F-0B3A9C8C399A}" type="pres">
      <dgm:prSet presAssocID="{A60C2176-6886-4249-BAB4-1E5F3A50C4F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F2BC704-2234-4542-B61B-45A14325BEAE}" type="presOf" srcId="{13915D8F-00D7-4FBF-8012-983534993530}" destId="{41CAD7E9-EFA6-45E9-B293-E3074E4026BC}" srcOrd="0" destOrd="0" presId="urn:microsoft.com/office/officeart/2005/8/layout/hList1"/>
    <dgm:cxn modelId="{41DC9809-7EC8-4D7F-A4D4-7F2E56187AA6}" type="presOf" srcId="{3255D132-7501-482E-952D-803BA66CFEE4}" destId="{FB301439-662D-454D-8AE6-0991BB9E6326}" srcOrd="0" destOrd="0" presId="urn:microsoft.com/office/officeart/2005/8/layout/hList1"/>
    <dgm:cxn modelId="{0D4AC10E-8681-4F30-A3D5-557D32EF5BC7}" srcId="{A60C2176-6886-4249-BAB4-1E5F3A50C4F6}" destId="{514904C9-D71A-4C59-A9F3-185913B995AF}" srcOrd="0" destOrd="0" parTransId="{F44B7BC4-2ECA-4DA0-B5D1-93C2007B77C9}" sibTransId="{EF5D2F79-DE9B-4CC1-B1AF-C64B98F3F4D5}"/>
    <dgm:cxn modelId="{830E0010-BEFB-45EA-AB9A-E08DCAE6CD25}" type="presOf" srcId="{1FD73B3A-E4EB-4576-94A5-F7B34BFDDE42}" destId="{6CB78C38-5CA3-4CE3-9E9F-0B3A9C8C399A}" srcOrd="0" destOrd="1" presId="urn:microsoft.com/office/officeart/2005/8/layout/hList1"/>
    <dgm:cxn modelId="{EE0CBE21-13E9-40DA-9BB5-19EF7BC0D529}" srcId="{8551D204-7F65-4A9F-B677-3F4403E6A162}" destId="{13915D8F-00D7-4FBF-8012-983534993530}" srcOrd="1" destOrd="0" parTransId="{052D3C0E-A0EB-407C-B300-131729782AE6}" sibTransId="{E98545B2-72A6-47D4-B5A3-A734EB8B5F16}"/>
    <dgm:cxn modelId="{259CAE5C-B5D5-49F5-A9C4-DEACDF5906B8}" srcId="{7D151211-9546-482A-A36E-A90AFB6E12ED}" destId="{3255D132-7501-482E-952D-803BA66CFEE4}" srcOrd="0" destOrd="0" parTransId="{2FE808C2-CB05-4F02-8DE1-AF4754BEFC7D}" sibTransId="{4BB0DDFE-79DC-45D3-A36D-356C15BBA12E}"/>
    <dgm:cxn modelId="{ACEDF167-2FB4-4EEC-B557-BAC5AABD56B8}" type="presOf" srcId="{8551D204-7F65-4A9F-B677-3F4403E6A162}" destId="{28963A1A-DB7F-4CFC-876F-6B1FE81BB6FE}" srcOrd="0" destOrd="0" presId="urn:microsoft.com/office/officeart/2005/8/layout/hList1"/>
    <dgm:cxn modelId="{6339C272-6CAE-4CC9-9BE2-F03CD791EFEF}" srcId="{13915D8F-00D7-4FBF-8012-983534993530}" destId="{B1BD0120-E938-475F-8CFC-7AE99B953BDF}" srcOrd="0" destOrd="0" parTransId="{D39650F6-AEB0-48BC-86B7-B996873C58E5}" sibTransId="{F72316DE-5AC3-45C8-A26E-0A8218FF01DF}"/>
    <dgm:cxn modelId="{CF2C459B-D9E5-4118-B102-915D07F5CA3F}" type="presOf" srcId="{514904C9-D71A-4C59-A9F3-185913B995AF}" destId="{6CB78C38-5CA3-4CE3-9E9F-0B3A9C8C399A}" srcOrd="0" destOrd="0" presId="urn:microsoft.com/office/officeart/2005/8/layout/hList1"/>
    <dgm:cxn modelId="{36CE35B2-E5C7-4CC2-9B4A-13A9460B0250}" srcId="{8551D204-7F65-4A9F-B677-3F4403E6A162}" destId="{A60C2176-6886-4249-BAB4-1E5F3A50C4F6}" srcOrd="2" destOrd="0" parTransId="{0D96C805-F219-4B95-9FA2-301AC69B6476}" sibTransId="{3C6DFD70-4805-4D6B-9628-97ADDC93735D}"/>
    <dgm:cxn modelId="{31B13CBB-0AF6-454A-8125-E50982D9455B}" type="presOf" srcId="{A60C2176-6886-4249-BAB4-1E5F3A50C4F6}" destId="{4AA6AA3F-428B-494C-A522-960671076667}" srcOrd="0" destOrd="0" presId="urn:microsoft.com/office/officeart/2005/8/layout/hList1"/>
    <dgm:cxn modelId="{FE9626BF-139A-4495-B6E4-69A8C240D791}" srcId="{8551D204-7F65-4A9F-B677-3F4403E6A162}" destId="{7D151211-9546-482A-A36E-A90AFB6E12ED}" srcOrd="0" destOrd="0" parTransId="{BC5829DC-5797-411C-AD68-FFEAA6CCE8A9}" sibTransId="{D9905E38-959B-49D2-8B84-6EF577950BCE}"/>
    <dgm:cxn modelId="{F18743F0-E353-472E-A959-10D30C96886F}" srcId="{A60C2176-6886-4249-BAB4-1E5F3A50C4F6}" destId="{1FD73B3A-E4EB-4576-94A5-F7B34BFDDE42}" srcOrd="1" destOrd="0" parTransId="{F7E762A4-FB80-48B8-AEC9-3CBCA9C614E5}" sibTransId="{5A768B28-2618-400A-B8F0-20ED8CD323E7}"/>
    <dgm:cxn modelId="{728BB7F0-BBB7-4F5C-8EEA-2E775E6C509C}" type="presOf" srcId="{B1BD0120-E938-475F-8CFC-7AE99B953BDF}" destId="{98C78B95-58AF-4ED3-B9BE-488645103EF3}" srcOrd="0" destOrd="0" presId="urn:microsoft.com/office/officeart/2005/8/layout/hList1"/>
    <dgm:cxn modelId="{FA2426F3-367E-40B4-B28E-77B2E458B5C4}" type="presOf" srcId="{7D151211-9546-482A-A36E-A90AFB6E12ED}" destId="{2CFAFE5E-C5B7-42DE-9A8A-82FDDCD7CB19}" srcOrd="0" destOrd="0" presId="urn:microsoft.com/office/officeart/2005/8/layout/hList1"/>
    <dgm:cxn modelId="{5F55E767-0BE3-4F0A-AEC5-6E10DBB484E9}" type="presParOf" srcId="{28963A1A-DB7F-4CFC-876F-6B1FE81BB6FE}" destId="{59809313-AE32-4F20-A73B-B35989315745}" srcOrd="0" destOrd="0" presId="urn:microsoft.com/office/officeart/2005/8/layout/hList1"/>
    <dgm:cxn modelId="{EDBCD560-7771-4341-9CFA-77D3850E9FDF}" type="presParOf" srcId="{59809313-AE32-4F20-A73B-B35989315745}" destId="{2CFAFE5E-C5B7-42DE-9A8A-82FDDCD7CB19}" srcOrd="0" destOrd="0" presId="urn:microsoft.com/office/officeart/2005/8/layout/hList1"/>
    <dgm:cxn modelId="{D2C053B4-5A72-4BAD-9275-DBBF56D738A0}" type="presParOf" srcId="{59809313-AE32-4F20-A73B-B35989315745}" destId="{FB301439-662D-454D-8AE6-0991BB9E6326}" srcOrd="1" destOrd="0" presId="urn:microsoft.com/office/officeart/2005/8/layout/hList1"/>
    <dgm:cxn modelId="{A08D9457-8E7B-4C51-B426-AF1DD46D7849}" type="presParOf" srcId="{28963A1A-DB7F-4CFC-876F-6B1FE81BB6FE}" destId="{87F730A4-EC2D-4F11-B156-34A04B6ED0FD}" srcOrd="1" destOrd="0" presId="urn:microsoft.com/office/officeart/2005/8/layout/hList1"/>
    <dgm:cxn modelId="{AE495DFC-0EA3-40BA-89CA-C1D24984E821}" type="presParOf" srcId="{28963A1A-DB7F-4CFC-876F-6B1FE81BB6FE}" destId="{12830DCE-255D-4126-8D4C-48F4F293AE02}" srcOrd="2" destOrd="0" presId="urn:microsoft.com/office/officeart/2005/8/layout/hList1"/>
    <dgm:cxn modelId="{2A31E448-2D3C-4B98-8FBD-A3BEB2ACDE3D}" type="presParOf" srcId="{12830DCE-255D-4126-8D4C-48F4F293AE02}" destId="{41CAD7E9-EFA6-45E9-B293-E3074E4026BC}" srcOrd="0" destOrd="0" presId="urn:microsoft.com/office/officeart/2005/8/layout/hList1"/>
    <dgm:cxn modelId="{BB3D9B93-BB8B-4F5D-BB39-A65BD2B1526B}" type="presParOf" srcId="{12830DCE-255D-4126-8D4C-48F4F293AE02}" destId="{98C78B95-58AF-4ED3-B9BE-488645103EF3}" srcOrd="1" destOrd="0" presId="urn:microsoft.com/office/officeart/2005/8/layout/hList1"/>
    <dgm:cxn modelId="{20113EC2-BC3A-48C4-A315-9F9DC71874DA}" type="presParOf" srcId="{28963A1A-DB7F-4CFC-876F-6B1FE81BB6FE}" destId="{82EF19CF-5A84-4808-BB3F-2D83E1995C81}" srcOrd="3" destOrd="0" presId="urn:microsoft.com/office/officeart/2005/8/layout/hList1"/>
    <dgm:cxn modelId="{3B1E2F5D-FCDA-49EF-BDD1-CB60FB229B90}" type="presParOf" srcId="{28963A1A-DB7F-4CFC-876F-6B1FE81BB6FE}" destId="{F58E3484-BCC4-4233-976B-13A02D389553}" srcOrd="4" destOrd="0" presId="urn:microsoft.com/office/officeart/2005/8/layout/hList1"/>
    <dgm:cxn modelId="{4743D3F9-A3AC-4495-BA58-5C3BD39BD662}" type="presParOf" srcId="{F58E3484-BCC4-4233-976B-13A02D389553}" destId="{4AA6AA3F-428B-494C-A522-960671076667}" srcOrd="0" destOrd="0" presId="urn:microsoft.com/office/officeart/2005/8/layout/hList1"/>
    <dgm:cxn modelId="{BDC90A5F-3E24-4E9E-B81D-FF8B48E7D79E}" type="presParOf" srcId="{F58E3484-BCC4-4233-976B-13A02D389553}" destId="{6CB78C38-5CA3-4CE3-9E9F-0B3A9C8C399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9EB19-6133-4E97-80CD-B6F7B4488AA3}">
      <dsp:nvSpPr>
        <dsp:cNvPr id="0" name=""/>
        <dsp:cNvSpPr/>
      </dsp:nvSpPr>
      <dsp:spPr>
        <a:xfrm>
          <a:off x="3953328" y="-137490"/>
          <a:ext cx="1465642" cy="941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Redução do Investimento Público em Infraestrutura</a:t>
          </a:r>
        </a:p>
      </dsp:txBody>
      <dsp:txXfrm>
        <a:off x="3999298" y="-91520"/>
        <a:ext cx="1373702" cy="849760"/>
      </dsp:txXfrm>
    </dsp:sp>
    <dsp:sp modelId="{984124F7-37A3-45DF-9770-34EF8D6037E6}">
      <dsp:nvSpPr>
        <dsp:cNvPr id="0" name=""/>
        <dsp:cNvSpPr/>
      </dsp:nvSpPr>
      <dsp:spPr>
        <a:xfrm>
          <a:off x="2606998" y="333359"/>
          <a:ext cx="4158301" cy="4158301"/>
        </a:xfrm>
        <a:custGeom>
          <a:avLst/>
          <a:gdLst/>
          <a:ahLst/>
          <a:cxnLst/>
          <a:rect l="0" t="0" r="0" b="0"/>
          <a:pathLst>
            <a:path>
              <a:moveTo>
                <a:pt x="2847009" y="146985"/>
              </a:moveTo>
              <a:arcTo wR="2079150" hR="2079150" stAng="17500398" swAng="1864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0B00E-0760-45BC-B96D-375BF8314896}">
      <dsp:nvSpPr>
        <dsp:cNvPr id="0" name=""/>
        <dsp:cNvSpPr/>
      </dsp:nvSpPr>
      <dsp:spPr>
        <a:xfrm>
          <a:off x="5553986" y="540870"/>
          <a:ext cx="1515416" cy="1150621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Alta demanda de Projetos</a:t>
          </a:r>
        </a:p>
      </dsp:txBody>
      <dsp:txXfrm>
        <a:off x="5610155" y="597039"/>
        <a:ext cx="1403078" cy="1038283"/>
      </dsp:txXfrm>
    </dsp:sp>
    <dsp:sp modelId="{E7121C2D-8741-495C-9121-D4CD192FEE2C}">
      <dsp:nvSpPr>
        <dsp:cNvPr id="0" name=""/>
        <dsp:cNvSpPr/>
      </dsp:nvSpPr>
      <dsp:spPr>
        <a:xfrm>
          <a:off x="2606998" y="333359"/>
          <a:ext cx="4158301" cy="4158301"/>
        </a:xfrm>
        <a:custGeom>
          <a:avLst/>
          <a:gdLst/>
          <a:ahLst/>
          <a:cxnLst/>
          <a:rect l="0" t="0" r="0" b="0"/>
          <a:pathLst>
            <a:path>
              <a:moveTo>
                <a:pt x="4069256" y="1477196"/>
              </a:moveTo>
              <a:arcTo wR="2079150" hR="2079150" stAng="20590249" swAng="62708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DA3707-FBC0-4EC6-943A-D76F6A80720E}">
      <dsp:nvSpPr>
        <dsp:cNvPr id="0" name=""/>
        <dsp:cNvSpPr/>
      </dsp:nvSpPr>
      <dsp:spPr>
        <a:xfrm>
          <a:off x="5988870" y="2306734"/>
          <a:ext cx="1448602" cy="1136861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Falta de recursos para estruturação</a:t>
          </a:r>
        </a:p>
      </dsp:txBody>
      <dsp:txXfrm>
        <a:off x="6044367" y="2362231"/>
        <a:ext cx="1337608" cy="1025867"/>
      </dsp:txXfrm>
    </dsp:sp>
    <dsp:sp modelId="{E6F16321-CDB8-4AA9-A445-A4EED31B80DF}">
      <dsp:nvSpPr>
        <dsp:cNvPr id="0" name=""/>
        <dsp:cNvSpPr/>
      </dsp:nvSpPr>
      <dsp:spPr>
        <a:xfrm>
          <a:off x="2365781" y="998481"/>
          <a:ext cx="4158301" cy="4158301"/>
        </a:xfrm>
        <a:custGeom>
          <a:avLst/>
          <a:gdLst/>
          <a:ahLst/>
          <a:cxnLst/>
          <a:rect l="0" t="0" r="0" b="0"/>
          <a:pathLst>
            <a:path>
              <a:moveTo>
                <a:pt x="4113824" y="2506903"/>
              </a:moveTo>
              <a:arcTo wR="2079150" hR="2079150" stAng="712350" swAng="31274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A7C97-01D0-405E-9E18-64F4D8E82CD8}">
      <dsp:nvSpPr>
        <dsp:cNvPr id="0" name=""/>
        <dsp:cNvSpPr/>
      </dsp:nvSpPr>
      <dsp:spPr>
        <a:xfrm>
          <a:off x="5044249" y="3748348"/>
          <a:ext cx="1526264" cy="1074824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Carência de Pessoal técnico qualificado</a:t>
          </a:r>
        </a:p>
      </dsp:txBody>
      <dsp:txXfrm>
        <a:off x="5096718" y="3800817"/>
        <a:ext cx="1421326" cy="969886"/>
      </dsp:txXfrm>
    </dsp:sp>
    <dsp:sp modelId="{087F0C44-5F1B-4CBB-AEF7-D6E203495FE8}">
      <dsp:nvSpPr>
        <dsp:cNvPr id="0" name=""/>
        <dsp:cNvSpPr/>
      </dsp:nvSpPr>
      <dsp:spPr>
        <a:xfrm>
          <a:off x="3000587" y="408111"/>
          <a:ext cx="4158301" cy="4158301"/>
        </a:xfrm>
        <a:custGeom>
          <a:avLst/>
          <a:gdLst/>
          <a:ahLst/>
          <a:cxnLst/>
          <a:rect l="0" t="0" r="0" b="0"/>
          <a:pathLst>
            <a:path>
              <a:moveTo>
                <a:pt x="1933037" y="4153161"/>
              </a:moveTo>
              <a:arcTo wR="2079150" hR="2079150" stAng="5641788" swAng="55204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3D2629-F7D3-4F18-B0DF-B198E6055A17}">
      <dsp:nvSpPr>
        <dsp:cNvPr id="0" name=""/>
        <dsp:cNvSpPr/>
      </dsp:nvSpPr>
      <dsp:spPr>
        <a:xfrm>
          <a:off x="3071276" y="3748348"/>
          <a:ext cx="1425527" cy="1074824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Baixa qualidade de projetos apresentados e aceitos</a:t>
          </a:r>
        </a:p>
      </dsp:txBody>
      <dsp:txXfrm>
        <a:off x="3123745" y="3800817"/>
        <a:ext cx="1320589" cy="969886"/>
      </dsp:txXfrm>
    </dsp:sp>
    <dsp:sp modelId="{5BF31C37-D878-412C-9084-CEE26D009B1E}">
      <dsp:nvSpPr>
        <dsp:cNvPr id="0" name=""/>
        <dsp:cNvSpPr/>
      </dsp:nvSpPr>
      <dsp:spPr>
        <a:xfrm>
          <a:off x="2606998" y="333359"/>
          <a:ext cx="4158301" cy="4158301"/>
        </a:xfrm>
        <a:custGeom>
          <a:avLst/>
          <a:gdLst/>
          <a:ahLst/>
          <a:cxnLst/>
          <a:rect l="0" t="0" r="0" b="0"/>
          <a:pathLst>
            <a:path>
              <a:moveTo>
                <a:pt x="440802" y="3359261"/>
              </a:moveTo>
              <a:arcTo wR="2079150" hR="2079150" stAng="8519880" swAng="35639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2358F-5906-4CC7-930B-C231D36AB7F7}">
      <dsp:nvSpPr>
        <dsp:cNvPr id="0" name=""/>
        <dsp:cNvSpPr/>
      </dsp:nvSpPr>
      <dsp:spPr>
        <a:xfrm>
          <a:off x="1817021" y="2295537"/>
          <a:ext cx="1684212" cy="1159254"/>
        </a:xfrm>
        <a:prstGeom prst="roundRect">
          <a:avLst/>
        </a:prstGeom>
        <a:solidFill>
          <a:srgbClr val="C746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Demora ou descontinuidade nas estruturações</a:t>
          </a:r>
        </a:p>
      </dsp:txBody>
      <dsp:txXfrm>
        <a:off x="1873611" y="2352127"/>
        <a:ext cx="1571032" cy="1046074"/>
      </dsp:txXfrm>
    </dsp:sp>
    <dsp:sp modelId="{F8E1C455-854B-4A3E-818F-2F1AB161B843}">
      <dsp:nvSpPr>
        <dsp:cNvPr id="0" name=""/>
        <dsp:cNvSpPr/>
      </dsp:nvSpPr>
      <dsp:spPr>
        <a:xfrm>
          <a:off x="2592734" y="486017"/>
          <a:ext cx="4158301" cy="4158301"/>
        </a:xfrm>
        <a:custGeom>
          <a:avLst/>
          <a:gdLst/>
          <a:ahLst/>
          <a:cxnLst/>
          <a:rect l="0" t="0" r="0" b="0"/>
          <a:pathLst>
            <a:path>
              <a:moveTo>
                <a:pt x="32489" y="1713026"/>
              </a:moveTo>
              <a:arcTo wR="2079150" hR="2079150" stAng="11408538" swAng="4862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6ACCA-5918-4321-9432-7B772B8F4C7C}">
      <dsp:nvSpPr>
        <dsp:cNvPr id="0" name=""/>
        <dsp:cNvSpPr/>
      </dsp:nvSpPr>
      <dsp:spPr>
        <a:xfrm>
          <a:off x="2263086" y="610052"/>
          <a:ext cx="1533376" cy="1212133"/>
        </a:xfrm>
        <a:prstGeom prst="roundRect">
          <a:avLst/>
        </a:prstGeom>
        <a:solidFill>
          <a:srgbClr val="ED9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Alto risco </a:t>
          </a:r>
          <a:r>
            <a:rPr lang="pt-BR" sz="1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parparticulares</a:t>
          </a:r>
          <a:r>
            <a:rPr lang="pt-BR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em </a:t>
          </a:r>
          <a:r>
            <a:rPr lang="pt-BR" sz="1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PMIs</a:t>
          </a:r>
          <a:r>
            <a:rPr lang="pt-BR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 MIP</a:t>
          </a:r>
        </a:p>
      </dsp:txBody>
      <dsp:txXfrm>
        <a:off x="2322257" y="669223"/>
        <a:ext cx="1415034" cy="1093791"/>
      </dsp:txXfrm>
    </dsp:sp>
    <dsp:sp modelId="{294E9084-AA50-46AE-AABD-2C542F059E31}">
      <dsp:nvSpPr>
        <dsp:cNvPr id="0" name=""/>
        <dsp:cNvSpPr/>
      </dsp:nvSpPr>
      <dsp:spPr>
        <a:xfrm>
          <a:off x="2858065" y="219255"/>
          <a:ext cx="4158301" cy="4158301"/>
        </a:xfrm>
        <a:custGeom>
          <a:avLst/>
          <a:gdLst/>
          <a:ahLst/>
          <a:cxnLst/>
          <a:rect l="0" t="0" r="0" b="0"/>
          <a:pathLst>
            <a:path>
              <a:moveTo>
                <a:pt x="910101" y="359792"/>
              </a:moveTo>
              <a:arcTo wR="2079150" hR="2079150" stAng="14147214" swAng="26872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AFE5E-C5B7-42DE-9A8A-82FDDCD7CB19}">
      <dsp:nvSpPr>
        <dsp:cNvPr id="0" name=""/>
        <dsp:cNvSpPr/>
      </dsp:nvSpPr>
      <dsp:spPr>
        <a:xfrm>
          <a:off x="1595" y="537846"/>
          <a:ext cx="1555962" cy="432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 err="1">
              <a:latin typeface="Arial" panose="020B0604020202020204" pitchFamily="34" charset="0"/>
              <a:cs typeface="Arial" panose="020B0604020202020204" pitchFamily="34" charset="0"/>
            </a:rPr>
            <a:t>FCs</a:t>
          </a:r>
          <a:endParaRPr lang="pt-BR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95" y="537846"/>
        <a:ext cx="1555962" cy="432000"/>
      </dsp:txXfrm>
    </dsp:sp>
    <dsp:sp modelId="{FB301439-662D-454D-8AE6-0991BB9E6326}">
      <dsp:nvSpPr>
        <dsp:cNvPr id="0" name=""/>
        <dsp:cNvSpPr/>
      </dsp:nvSpPr>
      <dsp:spPr>
        <a:xfrm>
          <a:off x="1595" y="969846"/>
          <a:ext cx="1555962" cy="80291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BNB, BB e Banco da Amazônia</a:t>
          </a:r>
        </a:p>
      </dsp:txBody>
      <dsp:txXfrm>
        <a:off x="1595" y="969846"/>
        <a:ext cx="1555962" cy="802912"/>
      </dsp:txXfrm>
    </dsp:sp>
    <dsp:sp modelId="{41CAD7E9-EFA6-45E9-B293-E3074E4026BC}">
      <dsp:nvSpPr>
        <dsp:cNvPr id="0" name=""/>
        <dsp:cNvSpPr/>
      </dsp:nvSpPr>
      <dsp:spPr>
        <a:xfrm>
          <a:off x="1775393" y="537846"/>
          <a:ext cx="1555962" cy="432000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 err="1">
              <a:latin typeface="Arial" panose="020B0604020202020204" pitchFamily="34" charset="0"/>
              <a:cs typeface="Arial" panose="020B0604020202020204" pitchFamily="34" charset="0"/>
            </a:rPr>
            <a:t>FDs</a:t>
          </a:r>
          <a:endParaRPr lang="pt-BR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75393" y="537846"/>
        <a:ext cx="1555962" cy="432000"/>
      </dsp:txXfrm>
    </dsp:sp>
    <dsp:sp modelId="{98C78B95-58AF-4ED3-B9BE-488645103EF3}">
      <dsp:nvSpPr>
        <dsp:cNvPr id="0" name=""/>
        <dsp:cNvSpPr/>
      </dsp:nvSpPr>
      <dsp:spPr>
        <a:xfrm>
          <a:off x="1775393" y="969846"/>
          <a:ext cx="1555962" cy="802912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Captações internacionais</a:t>
          </a:r>
        </a:p>
      </dsp:txBody>
      <dsp:txXfrm>
        <a:off x="1775393" y="969846"/>
        <a:ext cx="1555962" cy="802912"/>
      </dsp:txXfrm>
    </dsp:sp>
    <dsp:sp modelId="{4AA6AA3F-428B-494C-A522-960671076667}">
      <dsp:nvSpPr>
        <dsp:cNvPr id="0" name=""/>
        <dsp:cNvSpPr/>
      </dsp:nvSpPr>
      <dsp:spPr>
        <a:xfrm>
          <a:off x="3549190" y="537846"/>
          <a:ext cx="1555962" cy="432000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latin typeface="Arial" panose="020B0604020202020204" pitchFamily="34" charset="0"/>
              <a:cs typeface="Arial" panose="020B0604020202020204" pitchFamily="34" charset="0"/>
            </a:rPr>
            <a:t>Fundo Clima</a:t>
          </a:r>
        </a:p>
      </dsp:txBody>
      <dsp:txXfrm>
        <a:off x="3549190" y="537846"/>
        <a:ext cx="1555962" cy="432000"/>
      </dsp:txXfrm>
    </dsp:sp>
    <dsp:sp modelId="{6CB78C38-5CA3-4CE3-9E9F-0B3A9C8C399A}">
      <dsp:nvSpPr>
        <dsp:cNvPr id="0" name=""/>
        <dsp:cNvSpPr/>
      </dsp:nvSpPr>
      <dsp:spPr>
        <a:xfrm>
          <a:off x="3549190" y="969846"/>
          <a:ext cx="1555962" cy="802912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Títulos verdes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BNDES</a:t>
          </a:r>
        </a:p>
      </dsp:txBody>
      <dsp:txXfrm>
        <a:off x="3549190" y="969846"/>
        <a:ext cx="1555962" cy="802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13632-9ADC-ED10-8353-AA706936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953F09-3FB6-6C15-7DA3-C9D3EB24D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902E4A-4578-E6ED-9115-412B81FD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907689-1CC9-583A-AD4D-AECDC264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A102CF-038D-D285-160F-7CB25D33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8956E92-BC80-A540-EF4D-200097A1A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9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538E4-A847-77BB-FCBB-E72922EFD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23AD7F5-6E2B-6FA4-68CE-56A1AE5EF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A7F9B5-F432-8663-B8F8-303598AB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0DB246-A9B7-3603-2524-84F3C8A3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3D5B4A-BE2C-6FA0-6863-565340C9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887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86BAAE-EC58-4692-ABD0-BEE82210F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DB6B1FC-A4EF-523E-855E-94EC9F8B9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8AB21D-B2CA-70AD-4A39-5B909480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005A60-57E8-3D90-DF04-19FEED48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53D51E-FF4B-EC51-3099-70B344E7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28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2AC1A-EC4F-573A-9923-CD665141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E24A9B-582E-1488-7F9A-22D128F41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12CEA0-779A-6202-EFAB-4B109914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1A1B8C-2538-1E26-E14A-972CB411C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0D9607-9333-E4C8-CFCB-028BD4FC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DEA96-867C-6450-7355-2D8C7C52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925A1D-2865-5054-24C7-FFC465D0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9269C4-AA2B-DE7A-00BC-DD302E8C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929549-440E-4708-917A-FF794F48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3C7CCE-DB97-AF8E-D0CA-9CE3012B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6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BA0B0-8642-2FBE-0925-F83E27EE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CDCCCF-9956-0A03-BA49-AFD36ACFE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F73C82-8C03-FDA7-07E2-ABC534913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BCFDA5-D07F-B477-C684-AB574C2B1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66803A-4960-9296-82A6-9F27D0C0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028ED6-58A2-1E46-8D00-B0E8F4AC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57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26B322-2512-9DF1-17C2-F3174F96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165AE7-43FB-5097-B6F6-E80DCFE23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634386-D62E-4788-8C35-83275469C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679154F-D094-220D-C9E1-AC4C0932F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9D05B92-505D-CA2F-1E34-85B06C269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FD2F37E-5865-3951-5352-3563DC641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5980719-1644-9E07-458D-72F0FDB6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8C592E8-D426-1F92-8AA2-EBE18FAF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391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5FD74-DD2B-B2B1-F167-5A2C57AC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C4B3726-8164-FA37-395D-948BF67C2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466B2B5-1807-D8F5-E1F1-22E5FE06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4C456C-4012-31EC-A2D4-E36C8F4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99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97F582F-0444-D1F9-E879-2DFCB589B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182353-6618-9FA6-61CF-3B483954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86376C-BE79-3688-F967-A75764B2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08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03E80-50B0-CB0C-328F-5E037AD66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1DE81A-F82A-5792-D32C-8349000E8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89F6618-BF20-A058-27E1-37B948E3C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BB1EDE-9B08-AD8E-C99D-8ACA1979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6C8A08D-B2AB-9FAE-8618-D9B1FAD6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E65811-71F7-33A2-A42B-1834110A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58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D92CA-BED0-A3B6-657D-A1065D61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9C1CF8-2637-151B-3DFB-CF14F224C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181B9B-3A56-CFDB-4FEA-8EAAE09CB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C6FDEA-F0BE-018F-079C-ECAAD534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F847B4-C327-0636-9955-E6B1947B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240EAE-3204-5B5C-2C49-D8693A8C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6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2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83FD23-1A8E-E50F-B9B3-5A192CE16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883A69-7168-99FC-1924-F70E37153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14067D-A814-4C90-9043-7D7652AF6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2AC2B-1138-4FFD-9A8B-5B819F772C48}" type="datetimeFigureOut">
              <a:rPr lang="pt-BR" smtClean="0"/>
              <a:t>01/07/2025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47A243-DA40-A776-D651-F7219814F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3B7506-FC93-B25B-5F04-C8B59876F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FDA59EC-ACE4-2092-F8D6-A2433901AD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DE464CE-DD33-339C-362A-5B345A4676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4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slideLayout" Target="../slideLayouts/slideLayout1.xml" /><Relationship Id="rId1" Type="http://schemas.openxmlformats.org/officeDocument/2006/relationships/themeOverride" Target="../theme/themeOverride1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 /><Relationship Id="rId3" Type="http://schemas.openxmlformats.org/officeDocument/2006/relationships/image" Target="../media/image8.svg" /><Relationship Id="rId7" Type="http://schemas.openxmlformats.org/officeDocument/2006/relationships/diagramColors" Target="../diagrams/colors1.xml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6" Type="http://schemas.openxmlformats.org/officeDocument/2006/relationships/diagramQuickStyle" Target="../diagrams/quickStyle1.xml" /><Relationship Id="rId5" Type="http://schemas.openxmlformats.org/officeDocument/2006/relationships/diagramLayout" Target="../diagrams/layout1.xml" /><Relationship Id="rId4" Type="http://schemas.openxmlformats.org/officeDocument/2006/relationships/diagramData" Target="../diagrams/data1.xml" /><Relationship Id="rId9" Type="http://schemas.openxmlformats.org/officeDocument/2006/relationships/image" Target="../media/image9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 /><Relationship Id="rId13" Type="http://schemas.openxmlformats.org/officeDocument/2006/relationships/diagramColors" Target="../diagrams/colors2.xml" /><Relationship Id="rId3" Type="http://schemas.openxmlformats.org/officeDocument/2006/relationships/image" Target="../media/image11.png" /><Relationship Id="rId7" Type="http://schemas.openxmlformats.org/officeDocument/2006/relationships/image" Target="../media/image15.png" /><Relationship Id="rId12" Type="http://schemas.openxmlformats.org/officeDocument/2006/relationships/diagramQuickStyle" Target="../diagrams/quickStyle2.xml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png" /><Relationship Id="rId11" Type="http://schemas.openxmlformats.org/officeDocument/2006/relationships/diagramLayout" Target="../diagrams/layout2.xml" /><Relationship Id="rId5" Type="http://schemas.openxmlformats.org/officeDocument/2006/relationships/image" Target="../media/image13.svg" /><Relationship Id="rId10" Type="http://schemas.openxmlformats.org/officeDocument/2006/relationships/diagramData" Target="../diagrams/data2.xml" /><Relationship Id="rId4" Type="http://schemas.openxmlformats.org/officeDocument/2006/relationships/image" Target="../media/image12.png" /><Relationship Id="rId9" Type="http://schemas.openxmlformats.org/officeDocument/2006/relationships/image" Target="../media/image17.jpeg" /><Relationship Id="rId14" Type="http://schemas.microsoft.com/office/2007/relationships/diagramDrawing" Target="../diagrams/drawing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 /><Relationship Id="rId13" Type="http://schemas.openxmlformats.org/officeDocument/2006/relationships/image" Target="../media/image28.jpeg" /><Relationship Id="rId3" Type="http://schemas.openxmlformats.org/officeDocument/2006/relationships/image" Target="../media/image13.svg" /><Relationship Id="rId7" Type="http://schemas.openxmlformats.org/officeDocument/2006/relationships/image" Target="../media/image22.png" /><Relationship Id="rId12" Type="http://schemas.openxmlformats.org/officeDocument/2006/relationships/image" Target="../media/image27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1.png" /><Relationship Id="rId11" Type="http://schemas.openxmlformats.org/officeDocument/2006/relationships/image" Target="../media/image26.png" /><Relationship Id="rId5" Type="http://schemas.openxmlformats.org/officeDocument/2006/relationships/image" Target="../media/image20.png" /><Relationship Id="rId10" Type="http://schemas.openxmlformats.org/officeDocument/2006/relationships/image" Target="../media/image25.png" /><Relationship Id="rId4" Type="http://schemas.openxmlformats.org/officeDocument/2006/relationships/image" Target="../media/image19.png" /><Relationship Id="rId9" Type="http://schemas.openxmlformats.org/officeDocument/2006/relationships/image" Target="../media/image24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 /><Relationship Id="rId13" Type="http://schemas.openxmlformats.org/officeDocument/2006/relationships/hyperlink" Target="https://www.gov.br/mdr/pt-br" TargetMode="External" /><Relationship Id="rId3" Type="http://schemas.openxmlformats.org/officeDocument/2006/relationships/image" Target="../media/image13.svg" /><Relationship Id="rId7" Type="http://schemas.openxmlformats.org/officeDocument/2006/relationships/image" Target="../media/image32.svg" /><Relationship Id="rId12" Type="http://schemas.openxmlformats.org/officeDocument/2006/relationships/hyperlink" Target="https://sep.mdr.gov.br/#/login" TargetMode="External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.png" /><Relationship Id="rId11" Type="http://schemas.openxmlformats.org/officeDocument/2006/relationships/image" Target="../media/image36.svg" /><Relationship Id="rId5" Type="http://schemas.openxmlformats.org/officeDocument/2006/relationships/image" Target="../media/image30.svg" /><Relationship Id="rId15" Type="http://schemas.openxmlformats.org/officeDocument/2006/relationships/hyperlink" Target="mailto:contato@fdirs.com.br" TargetMode="External" /><Relationship Id="rId10" Type="http://schemas.openxmlformats.org/officeDocument/2006/relationships/image" Target="../media/image35.png" /><Relationship Id="rId4" Type="http://schemas.openxmlformats.org/officeDocument/2006/relationships/image" Target="../media/image29.png" /><Relationship Id="rId9" Type="http://schemas.openxmlformats.org/officeDocument/2006/relationships/image" Target="../media/image34.svg" /><Relationship Id="rId14" Type="http://schemas.openxmlformats.org/officeDocument/2006/relationships/hyperlink" Target="http://www.fdirs.com.br/" TargetMode="Externa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3" Type="http://schemas.openxmlformats.org/officeDocument/2006/relationships/image" Target="../media/image38.jpg" /><Relationship Id="rId7" Type="http://schemas.openxmlformats.org/officeDocument/2006/relationships/image" Target="../media/image42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1.png" /><Relationship Id="rId5" Type="http://schemas.openxmlformats.org/officeDocument/2006/relationships/image" Target="../media/image40.png" /><Relationship Id="rId4" Type="http://schemas.openxmlformats.org/officeDocument/2006/relationships/image" Target="../media/image39.png" /><Relationship Id="rId9" Type="http://schemas.openxmlformats.org/officeDocument/2006/relationships/image" Target="../media/image13.sv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3" Type="http://schemas.openxmlformats.org/officeDocument/2006/relationships/image" Target="../media/image44.png" /><Relationship Id="rId7" Type="http://schemas.openxmlformats.org/officeDocument/2006/relationships/image" Target="../media/image42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7.png" /><Relationship Id="rId11" Type="http://schemas.openxmlformats.org/officeDocument/2006/relationships/image" Target="../media/image49.png" /><Relationship Id="rId5" Type="http://schemas.openxmlformats.org/officeDocument/2006/relationships/image" Target="../media/image46.png" /><Relationship Id="rId10" Type="http://schemas.openxmlformats.org/officeDocument/2006/relationships/image" Target="../media/image48.jpeg" /><Relationship Id="rId4" Type="http://schemas.openxmlformats.org/officeDocument/2006/relationships/image" Target="../media/image45.png" /><Relationship Id="rId9" Type="http://schemas.openxmlformats.org/officeDocument/2006/relationships/image" Target="../media/image13.sv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 /><Relationship Id="rId3" Type="http://schemas.openxmlformats.org/officeDocument/2006/relationships/image" Target="../media/image51.jpeg" /><Relationship Id="rId7" Type="http://schemas.openxmlformats.org/officeDocument/2006/relationships/image" Target="../media/image53.jpeg" /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3.svg" /><Relationship Id="rId5" Type="http://schemas.openxmlformats.org/officeDocument/2006/relationships/image" Target="../media/image12.png" /><Relationship Id="rId4" Type="http://schemas.openxmlformats.org/officeDocument/2006/relationships/image" Target="../media/image52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D21AC4D3-7879-73FA-30ED-A0C1D56CCC42}"/>
              </a:ext>
            </a:extLst>
          </p:cNvPr>
          <p:cNvSpPr txBox="1"/>
          <p:nvPr/>
        </p:nvSpPr>
        <p:spPr>
          <a:xfrm>
            <a:off x="1317277" y="3389010"/>
            <a:ext cx="6554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wline" panose="00000500000000000000" pitchFamily="2" charset="0"/>
              </a:defRPr>
            </a:lvl1pPr>
          </a:lstStyle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Estruturação, financiamento, crédito e garantias para a universalização da prestação dos serviços públicos de Gestão de Resíduos Sólidos Urbanos no Brasil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B34E617-7554-F006-63E3-E298870607D2}"/>
              </a:ext>
            </a:extLst>
          </p:cNvPr>
          <p:cNvSpPr txBox="1"/>
          <p:nvPr/>
        </p:nvSpPr>
        <p:spPr>
          <a:xfrm>
            <a:off x="1545518" y="1696314"/>
            <a:ext cx="6097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3200" dirty="0"/>
              <a:t>Sustentabilidade na gestão dos resíduos sólidos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-9526" y="5548313"/>
            <a:ext cx="12213459" cy="823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0DAB060D-5D80-0ADB-943C-6337E6241EC6}"/>
              </a:ext>
            </a:extLst>
          </p:cNvPr>
          <p:cNvSpPr/>
          <p:nvPr/>
        </p:nvSpPr>
        <p:spPr>
          <a:xfrm>
            <a:off x="9138908" y="5666423"/>
            <a:ext cx="2477893" cy="711200"/>
          </a:xfrm>
          <a:custGeom>
            <a:avLst/>
            <a:gdLst/>
            <a:ahLst/>
            <a:cxnLst/>
            <a:rect l="l" t="t" r="r" b="b"/>
            <a:pathLst>
              <a:path w="11266505" h="3441353">
                <a:moveTo>
                  <a:pt x="0" y="0"/>
                </a:moveTo>
                <a:lnTo>
                  <a:pt x="11266506" y="0"/>
                </a:lnTo>
                <a:lnTo>
                  <a:pt x="11266506" y="3441353"/>
                </a:lnTo>
                <a:lnTo>
                  <a:pt x="0" y="344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E51881A-1145-8311-7A5B-E16941C4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22" y="5692392"/>
            <a:ext cx="1859280" cy="53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06" y="5799133"/>
            <a:ext cx="1797798" cy="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200B667-5EEE-0767-B785-3B08E5F8B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389112" y="-6779"/>
            <a:ext cx="4806304" cy="6858000"/>
          </a:xfrm>
          <a:prstGeom prst="rect">
            <a:avLst/>
          </a:prstGeom>
          <a:solidFill>
            <a:srgbClr val="183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2D4F9CC-0653-C9BC-B845-0B01C91DCFF0}"/>
              </a:ext>
            </a:extLst>
          </p:cNvPr>
          <p:cNvSpPr/>
          <p:nvPr/>
        </p:nvSpPr>
        <p:spPr>
          <a:xfrm>
            <a:off x="0" y="0"/>
            <a:ext cx="74205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28BCACE-04DF-AB9F-1AA7-E7CFEEE5B338}"/>
              </a:ext>
            </a:extLst>
          </p:cNvPr>
          <p:cNvSpPr txBox="1"/>
          <p:nvPr/>
        </p:nvSpPr>
        <p:spPr>
          <a:xfrm>
            <a:off x="1173994" y="203170"/>
            <a:ext cx="4100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Contexto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F733B7C-3003-02D3-F875-ED2F44BD9796}"/>
              </a:ext>
            </a:extLst>
          </p:cNvPr>
          <p:cNvSpPr txBox="1"/>
          <p:nvPr/>
        </p:nvSpPr>
        <p:spPr>
          <a:xfrm>
            <a:off x="8032884" y="1066508"/>
            <a:ext cx="34375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De acordo com dados do Instituto de Pesquisa Econômica Aplicada (IPEA), o investimento público em infraestrutura como proporção do Produto Interno Bruto (PIB) caiu de 2,68% em 2010 para 1,17% em 2021, percentuais inferiores aos recomendados pelo Banco Mundial, que é de cerca de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5%. 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459343C-88B7-C172-6BF4-C8F63C712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120882"/>
            <a:ext cx="983360" cy="737118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593DD667-1670-988C-F275-FE8C012B1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5417" y="-6779"/>
            <a:ext cx="1179411" cy="884076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EE9B8CF-98A3-45B9-F935-90ADE62CB5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2080015"/>
              </p:ext>
            </p:extLst>
          </p:nvPr>
        </p:nvGraphicFramePr>
        <p:xfrm>
          <a:off x="-1105017" y="1210766"/>
          <a:ext cx="9254494" cy="4685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Google Shape;174;p19">
            <a:extLst>
              <a:ext uri="{FF2B5EF4-FFF2-40B4-BE49-F238E27FC236}">
                <a16:creationId xmlns:a16="http://schemas.microsoft.com/office/drawing/2014/main" id="{C0777AD6-6923-E0CD-282B-F5DE44D366F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02" y="2925029"/>
            <a:ext cx="1338702" cy="134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BC58D96-4509-1422-8DA9-E75A7A883F3E}"/>
              </a:ext>
            </a:extLst>
          </p:cNvPr>
          <p:cNvSpPr/>
          <p:nvPr/>
        </p:nvSpPr>
        <p:spPr>
          <a:xfrm>
            <a:off x="4158777" y="2996274"/>
            <a:ext cx="6126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925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83FB2-3B2E-633F-5E2D-4F8862206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907BE08-63A5-1FBD-1E1F-282B223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8" y="197322"/>
            <a:ext cx="4539453" cy="6463355"/>
          </a:xfrm>
          <a:prstGeom prst="rect">
            <a:avLst/>
          </a:prstGeom>
        </p:spPr>
      </p:pic>
      <p:pic>
        <p:nvPicPr>
          <p:cNvPr id="2050" name="Picture 2" descr="ABREMA">
            <a:extLst>
              <a:ext uri="{FF2B5EF4-FFF2-40B4-BE49-F238E27FC236}">
                <a16:creationId xmlns:a16="http://schemas.microsoft.com/office/drawing/2014/main" id="{15CAFC35-924B-AA69-5DE5-5A113726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28" y="648371"/>
            <a:ext cx="1283154" cy="3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BEE5174A-BA8D-4FB6-EBAC-7E9CC4C42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1481633" y="6287559"/>
            <a:ext cx="504957" cy="50495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4855690-165B-E985-EDDA-C008CC685F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945" t="52522"/>
          <a:stretch>
            <a:fillRect/>
          </a:stretch>
        </p:blipFill>
        <p:spPr>
          <a:xfrm>
            <a:off x="7455160" y="392256"/>
            <a:ext cx="3908308" cy="223398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25361A2-14B8-0DCC-F718-2EE73B438CFD}"/>
              </a:ext>
            </a:extLst>
          </p:cNvPr>
          <p:cNvSpPr txBox="1"/>
          <p:nvPr/>
        </p:nvSpPr>
        <p:spPr>
          <a:xfrm>
            <a:off x="9942180" y="3827728"/>
            <a:ext cx="153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FDIRS</a:t>
            </a:r>
          </a:p>
        </p:txBody>
      </p:sp>
      <p:pic>
        <p:nvPicPr>
          <p:cNvPr id="8" name="Picture 2" descr="logo-bndes-cor1">
            <a:extLst>
              <a:ext uri="{FF2B5EF4-FFF2-40B4-BE49-F238E27FC236}">
                <a16:creationId xmlns:a16="http://schemas.microsoft.com/office/drawing/2014/main" id="{D4123664-FA22-5CF1-0520-B490C5B00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01" y="3940594"/>
            <a:ext cx="1717753" cy="3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PI inicia ciclo de reuniões sobre os processos de estruturação do ...">
            <a:extLst>
              <a:ext uri="{FF2B5EF4-FFF2-40B4-BE49-F238E27FC236}">
                <a16:creationId xmlns:a16="http://schemas.microsoft.com/office/drawing/2014/main" id="{B062300A-65D3-9CEA-4A8F-2FB8E6F20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6055" r="26219" b="15120"/>
          <a:stretch/>
        </p:blipFill>
        <p:spPr bwMode="auto">
          <a:xfrm>
            <a:off x="9581241" y="3144709"/>
            <a:ext cx="1271753" cy="4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aixa Economica Federal Logo Png Transparent - Caixa Economica Federal ...">
            <a:extLst>
              <a:ext uri="{FF2B5EF4-FFF2-40B4-BE49-F238E27FC236}">
                <a16:creationId xmlns:a16="http://schemas.microsoft.com/office/drawing/2014/main" id="{1BC40301-CDEB-6533-2420-554F5FB52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275" y="3181234"/>
            <a:ext cx="1302721" cy="35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CD4086D-9416-55B6-D6C5-203C152A7E00}"/>
              </a:ext>
            </a:extLst>
          </p:cNvPr>
          <p:cNvSpPr/>
          <p:nvPr/>
        </p:nvSpPr>
        <p:spPr>
          <a:xfrm>
            <a:off x="7074051" y="2952610"/>
            <a:ext cx="4682520" cy="1647381"/>
          </a:xfrm>
          <a:prstGeom prst="rect">
            <a:avLst/>
          </a:prstGeom>
          <a:noFill/>
          <a:ln w="19050">
            <a:solidFill>
              <a:srgbClr val="75B44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Divisa 14">
            <a:extLst>
              <a:ext uri="{FF2B5EF4-FFF2-40B4-BE49-F238E27FC236}">
                <a16:creationId xmlns:a16="http://schemas.microsoft.com/office/drawing/2014/main" id="{148F0A5B-F133-94E5-7FCC-B6A60D99782C}"/>
              </a:ext>
            </a:extLst>
          </p:cNvPr>
          <p:cNvSpPr/>
          <p:nvPr/>
        </p:nvSpPr>
        <p:spPr>
          <a:xfrm>
            <a:off x="5304510" y="648371"/>
            <a:ext cx="967770" cy="5694352"/>
          </a:xfrm>
          <a:prstGeom prst="chevron">
            <a:avLst/>
          </a:prstGeom>
          <a:solidFill>
            <a:srgbClr val="223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E3B98F85-2C5F-43EA-EF81-E9EE668A46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1188822"/>
              </p:ext>
            </p:extLst>
          </p:nvPr>
        </p:nvGraphicFramePr>
        <p:xfrm>
          <a:off x="6799112" y="4549572"/>
          <a:ext cx="5106749" cy="2310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350315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ACAF8-C9CA-85CF-B913-D7D02BAC4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2" y="66676"/>
            <a:ext cx="12073465" cy="679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11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405FED8B-7CCB-46F5-3384-6785073AC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332783" y="442050"/>
            <a:ext cx="504957" cy="50495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431B24-3C47-3EC5-BFC2-1C2FFBA68EDF}"/>
              </a:ext>
            </a:extLst>
          </p:cNvPr>
          <p:cNvSpPr txBox="1"/>
          <p:nvPr/>
        </p:nvSpPr>
        <p:spPr>
          <a:xfrm>
            <a:off x="926982" y="365260"/>
            <a:ext cx="395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Setores prioritários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0D4ECD-2D31-4353-C91F-45048BB3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69" y="1468582"/>
            <a:ext cx="2124075" cy="11144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A5E59B0-039A-B39C-61EE-3CDAE5E95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69" y="2548370"/>
            <a:ext cx="2117438" cy="13052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4110E86-7E16-B837-7D03-7EFEF84A62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066"/>
          <a:stretch/>
        </p:blipFill>
        <p:spPr>
          <a:xfrm>
            <a:off x="614569" y="3853584"/>
            <a:ext cx="2110474" cy="14666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14806ED-CE87-A3B7-B32F-7F52251D6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2308" y="1505767"/>
            <a:ext cx="2104089" cy="126697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878116-0165-0BCC-222F-190481F20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575" y="2906857"/>
            <a:ext cx="2038350" cy="111675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CF3B48A-FAD6-9C4D-0140-ED53C3CE1B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7574" y="1487632"/>
            <a:ext cx="2038350" cy="14192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5AB2A82-AF36-4C10-3A3A-AB1ACCE3D25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645" r="8346" b="17419"/>
          <a:stretch/>
        </p:blipFill>
        <p:spPr>
          <a:xfrm>
            <a:off x="4342308" y="2763196"/>
            <a:ext cx="2104089" cy="130521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901364F-D688-2B09-13FA-707EF9218D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13411"/>
          <a:stretch/>
        </p:blipFill>
        <p:spPr>
          <a:xfrm>
            <a:off x="4342308" y="4060288"/>
            <a:ext cx="2104089" cy="124558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A709662-7CC2-3ACF-B1E9-4E721DB42E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7573" y="3992795"/>
            <a:ext cx="2038351" cy="129760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E5A6647D-1EFB-911F-315E-155D9BE57E6B}"/>
              </a:ext>
            </a:extLst>
          </p:cNvPr>
          <p:cNvSpPr/>
          <p:nvPr/>
        </p:nvSpPr>
        <p:spPr>
          <a:xfrm>
            <a:off x="2738644" y="1616036"/>
            <a:ext cx="1277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e </a:t>
            </a:r>
          </a:p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Saneamento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DFB5CBA-9880-3925-6F22-3310B8300019}"/>
              </a:ext>
            </a:extLst>
          </p:cNvPr>
          <p:cNvSpPr/>
          <p:nvPr/>
        </p:nvSpPr>
        <p:spPr>
          <a:xfrm>
            <a:off x="2738644" y="2864301"/>
            <a:ext cx="1107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Limpeza e </a:t>
            </a:r>
          </a:p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</a:t>
            </a:r>
          </a:p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RSU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B9D1E35-DEF2-9E10-4480-039D3BADC61C}"/>
              </a:ext>
            </a:extLst>
          </p:cNvPr>
          <p:cNvSpPr/>
          <p:nvPr/>
        </p:nvSpPr>
        <p:spPr>
          <a:xfrm>
            <a:off x="2738644" y="4048575"/>
            <a:ext cx="128272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Drenagem e </a:t>
            </a:r>
          </a:p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</a:t>
            </a:r>
          </a:p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Águas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9021B25-254E-D3E2-18E4-22368C69F3EC}"/>
              </a:ext>
            </a:extLst>
          </p:cNvPr>
          <p:cNvSpPr/>
          <p:nvPr/>
        </p:nvSpPr>
        <p:spPr>
          <a:xfrm>
            <a:off x="6508986" y="1566370"/>
            <a:ext cx="111761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Mobilidade</a:t>
            </a:r>
          </a:p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Urbana</a:t>
            </a:r>
          </a:p>
          <a:p>
            <a:endParaRPr lang="pt-BR" sz="2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BA52127-1263-0C60-95BB-5DBDD7368F96}"/>
              </a:ext>
            </a:extLst>
          </p:cNvPr>
          <p:cNvSpPr/>
          <p:nvPr/>
        </p:nvSpPr>
        <p:spPr>
          <a:xfrm>
            <a:off x="6508986" y="3183537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Habitação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F338F1A2-78D7-E14C-5EC0-F5A99803CEAE}"/>
              </a:ext>
            </a:extLst>
          </p:cNvPr>
          <p:cNvSpPr/>
          <p:nvPr/>
        </p:nvSpPr>
        <p:spPr>
          <a:xfrm>
            <a:off x="6508986" y="4307893"/>
            <a:ext cx="151515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Iluminação </a:t>
            </a:r>
          </a:p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 e</a:t>
            </a:r>
          </a:p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C0F9757-B317-9C38-2FA6-605E2AE1CF35}"/>
              </a:ext>
            </a:extLst>
          </p:cNvPr>
          <p:cNvSpPr/>
          <p:nvPr/>
        </p:nvSpPr>
        <p:spPr>
          <a:xfrm>
            <a:off x="10495515" y="1785169"/>
            <a:ext cx="118494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 social,</a:t>
            </a:r>
          </a:p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e</a:t>
            </a:r>
          </a:p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 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288E987-D417-2D9B-5115-571F313DD428}"/>
              </a:ext>
            </a:extLst>
          </p:cNvPr>
          <p:cNvSpPr/>
          <p:nvPr/>
        </p:nvSpPr>
        <p:spPr>
          <a:xfrm>
            <a:off x="10500265" y="3019701"/>
            <a:ext cx="103906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Irrigação,</a:t>
            </a:r>
          </a:p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Parques e</a:t>
            </a:r>
          </a:p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Florestas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EDC1C9F-1C3B-A77B-0AA7-5B32DE6D1B3A}"/>
              </a:ext>
            </a:extLst>
          </p:cNvPr>
          <p:cNvSpPr/>
          <p:nvPr/>
        </p:nvSpPr>
        <p:spPr>
          <a:xfrm>
            <a:off x="10499892" y="4318744"/>
            <a:ext cx="1090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Estradas e</a:t>
            </a:r>
          </a:p>
          <a:p>
            <a:r>
              <a:rPr lang="pt-B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Rodovias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E1CE558D-C934-7E05-2C61-83436ABC506A}"/>
              </a:ext>
            </a:extLst>
          </p:cNvPr>
          <p:cNvSpPr/>
          <p:nvPr/>
        </p:nvSpPr>
        <p:spPr>
          <a:xfrm>
            <a:off x="663104" y="5818524"/>
            <a:ext cx="10914327" cy="645013"/>
          </a:xfrm>
          <a:prstGeom prst="rect">
            <a:avLst/>
          </a:prstGeom>
          <a:solidFill>
            <a:srgbClr val="183E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Outros setores também poderão ser alvo do FDIRS, selecionados por meio de atribuição de pontuação, conforme política de investimentos.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7E7C05F-A8D7-ECFC-615B-219C2D1170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21929"/>
            <a:ext cx="3241905" cy="12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94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961D2-20FA-08F6-025E-904C13187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21A4E402-A47D-953C-AADC-D1DE32E3B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843521" y="348947"/>
            <a:ext cx="504957" cy="50495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C4293A5-B27F-99B2-A182-85B5F2BCCA72}"/>
              </a:ext>
            </a:extLst>
          </p:cNvPr>
          <p:cNvSpPr txBox="1"/>
          <p:nvPr/>
        </p:nvSpPr>
        <p:spPr>
          <a:xfrm>
            <a:off x="926982" y="203335"/>
            <a:ext cx="5216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Funcionamento do FDIRS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A2B37A1-3192-9E94-E191-E316F0BBED56}"/>
              </a:ext>
            </a:extLst>
          </p:cNvPr>
          <p:cNvSpPr txBox="1"/>
          <p:nvPr/>
        </p:nvSpPr>
        <p:spPr>
          <a:xfrm>
            <a:off x="926982" y="864815"/>
            <a:ext cx="110414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Foco: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atendimento aos entes subnacionais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infraestruturas e serviços públicos de qualidade para população. Qualquer ente ou consórcio de entes pode contratar a estruturação de seus projetos por dispensa de licitação.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E5F8CC7-019A-8E09-5522-7E5E5530A3BB}"/>
              </a:ext>
            </a:extLst>
          </p:cNvPr>
          <p:cNvSpPr txBox="1"/>
          <p:nvPr/>
        </p:nvSpPr>
        <p:spPr>
          <a:xfrm>
            <a:off x="1034700" y="2408791"/>
            <a:ext cx="19765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 contrata a Administradora do FDIRS por dispensa de licitação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11AEDFB-9799-8357-2D35-70A88AF7D121}"/>
              </a:ext>
            </a:extLst>
          </p:cNvPr>
          <p:cNvSpPr txBox="1"/>
          <p:nvPr/>
        </p:nvSpPr>
        <p:spPr>
          <a:xfrm>
            <a:off x="3206257" y="2408791"/>
            <a:ext cx="30427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Administradora estrutura o projeto com recursos do FDIRS, incluindo o edital e procedimentos para a licitação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0B62465-1811-FDFC-1760-AF73E46088DB}"/>
              </a:ext>
            </a:extLst>
          </p:cNvPr>
          <p:cNvSpPr txBox="1"/>
          <p:nvPr/>
        </p:nvSpPr>
        <p:spPr>
          <a:xfrm>
            <a:off x="6372756" y="2408791"/>
            <a:ext cx="2478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Realiza-se a licitação para concessão do serviço público </a:t>
            </a:r>
            <a:r>
              <a:rPr lang="pt-B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assinatura do contrato de concessão</a:t>
            </a:r>
            <a:endParaRPr lang="pt-B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áfico 49" descr="Aperto de mão estrutura de tópicos">
            <a:extLst>
              <a:ext uri="{FF2B5EF4-FFF2-40B4-BE49-F238E27FC236}">
                <a16:creationId xmlns:a16="http://schemas.microsoft.com/office/drawing/2014/main" id="{6D493031-CC56-2180-7B41-C9F1F8B38F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469" y="1797498"/>
            <a:ext cx="687445" cy="687445"/>
          </a:xfrm>
          <a:prstGeom prst="rect">
            <a:avLst/>
          </a:prstGeom>
        </p:spPr>
      </p:pic>
      <p:pic>
        <p:nvPicPr>
          <p:cNvPr id="34" name="Gráfico 32" descr="Dinheiro estrutura de tópicos">
            <a:extLst>
              <a:ext uri="{FF2B5EF4-FFF2-40B4-BE49-F238E27FC236}">
                <a16:creationId xmlns:a16="http://schemas.microsoft.com/office/drawing/2014/main" id="{50D30C29-1730-AA65-F264-F6F2377365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5567" y="1837577"/>
            <a:ext cx="607286" cy="607286"/>
          </a:xfrm>
          <a:prstGeom prst="rect">
            <a:avLst/>
          </a:prstGeom>
        </p:spPr>
      </p:pic>
      <p:pic>
        <p:nvPicPr>
          <p:cNvPr id="35" name="Gráfico 34" descr="Martelo estrutura de tópicos">
            <a:extLst>
              <a:ext uri="{FF2B5EF4-FFF2-40B4-BE49-F238E27FC236}">
                <a16:creationId xmlns:a16="http://schemas.microsoft.com/office/drawing/2014/main" id="{AC5F9F5D-C12B-FD30-88F3-CB62F5C92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72756" y="1797498"/>
            <a:ext cx="554182" cy="554182"/>
          </a:xfrm>
          <a:prstGeom prst="rect">
            <a:avLst/>
          </a:prstGeom>
        </p:spPr>
      </p:pic>
      <p:pic>
        <p:nvPicPr>
          <p:cNvPr id="36" name="Gráfico 35" descr="Projeto estrutura de tópicos">
            <a:extLst>
              <a:ext uri="{FF2B5EF4-FFF2-40B4-BE49-F238E27FC236}">
                <a16:creationId xmlns:a16="http://schemas.microsoft.com/office/drawing/2014/main" id="{04CC2DCE-3CB4-18E9-2F2C-B76707A7C8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06257" y="1797498"/>
            <a:ext cx="559202" cy="559202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70803E59-E68E-B12B-EBE7-6C765AA48B97}"/>
              </a:ext>
            </a:extLst>
          </p:cNvPr>
          <p:cNvSpPr txBox="1"/>
          <p:nvPr/>
        </p:nvSpPr>
        <p:spPr>
          <a:xfrm>
            <a:off x="9318286" y="2408791"/>
            <a:ext cx="2478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concessionário reembolsa e remunera o FDIRS pela estruturação do projeto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A7498FD0-E7C8-6CF1-F05A-23985613D620}"/>
              </a:ext>
            </a:extLst>
          </p:cNvPr>
          <p:cNvCxnSpPr>
            <a:cxnSpLocks/>
          </p:cNvCxnSpPr>
          <p:nvPr/>
        </p:nvCxnSpPr>
        <p:spPr>
          <a:xfrm>
            <a:off x="1992364" y="2060833"/>
            <a:ext cx="1043443" cy="13756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1B675509-A7A1-125F-7457-D2DC732D1F42}"/>
              </a:ext>
            </a:extLst>
          </p:cNvPr>
          <p:cNvCxnSpPr>
            <a:cxnSpLocks/>
          </p:cNvCxnSpPr>
          <p:nvPr/>
        </p:nvCxnSpPr>
        <p:spPr>
          <a:xfrm>
            <a:off x="3933132" y="2060833"/>
            <a:ext cx="2315903" cy="0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F84AA3EC-6EE5-4F3E-1CEF-CFD843EC6997}"/>
              </a:ext>
            </a:extLst>
          </p:cNvPr>
          <p:cNvCxnSpPr>
            <a:cxnSpLocks/>
          </p:cNvCxnSpPr>
          <p:nvPr/>
        </p:nvCxnSpPr>
        <p:spPr>
          <a:xfrm>
            <a:off x="7124201" y="2060833"/>
            <a:ext cx="2014214" cy="0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ED5037-3957-4D48-7ED9-C86EACDE95D4}"/>
              </a:ext>
            </a:extLst>
          </p:cNvPr>
          <p:cNvSpPr txBox="1"/>
          <p:nvPr/>
        </p:nvSpPr>
        <p:spPr>
          <a:xfrm rot="16200000">
            <a:off x="746873" y="4727075"/>
            <a:ext cx="2798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ACESSO</a:t>
            </a:r>
          </a:p>
        </p:txBody>
      </p:sp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111726"/>
              </p:ext>
            </p:extLst>
          </p:nvPr>
        </p:nvGraphicFramePr>
        <p:xfrm>
          <a:off x="2561703" y="3847868"/>
          <a:ext cx="7873219" cy="1592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3219">
                  <a:extLst>
                    <a:ext uri="{9D8B030D-6E8A-4147-A177-3AD203B41FA5}">
                      <a16:colId xmlns:a16="http://schemas.microsoft.com/office/drawing/2014/main" val="3977984849"/>
                    </a:ext>
                  </a:extLst>
                </a:gridCol>
              </a:tblGrid>
              <a:tr h="184952">
                <a:tc>
                  <a:txBody>
                    <a:bodyPr/>
                    <a:lstStyle/>
                    <a:p>
                      <a:pPr lvl="0" algn="ctr" rtl="0"/>
                      <a:r>
                        <a:rPr lang="pt-B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Sítio do Ministério da Integração e Desenvolvimento Regional</a:t>
                      </a:r>
                    </a:p>
                  </a:txBody>
                  <a:tcPr marL="70841" marR="70841" marT="35421" marB="35421"/>
                </a:tc>
                <a:extLst>
                  <a:ext uri="{0D108BD9-81ED-4DB2-BD59-A6C34878D82A}">
                    <a16:rowId xmlns:a16="http://schemas.microsoft.com/office/drawing/2014/main" val="695293881"/>
                  </a:ext>
                </a:extLst>
              </a:tr>
              <a:tr h="184952">
                <a:tc>
                  <a:txBody>
                    <a:bodyPr/>
                    <a:lstStyle/>
                    <a:p>
                      <a:pPr lvl="0"/>
                      <a:r>
                        <a:rPr lang="pt-BR" sz="12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Porta de entrada criada para apoiar o ente subnacional na formalização de projetos de parcerias;</a:t>
                      </a:r>
                    </a:p>
                  </a:txBody>
                  <a:tcPr marL="70841" marR="70841" marT="35421" marB="35421"/>
                </a:tc>
                <a:extLst>
                  <a:ext uri="{0D108BD9-81ED-4DB2-BD59-A6C34878D82A}">
                    <a16:rowId xmlns:a16="http://schemas.microsoft.com/office/drawing/2014/main" val="1952241960"/>
                  </a:ext>
                </a:extLst>
              </a:tr>
              <a:tr h="184952">
                <a:tc>
                  <a:txBody>
                    <a:bodyPr/>
                    <a:lstStyle/>
                    <a:p>
                      <a:pPr lvl="0"/>
                      <a:r>
                        <a:rPr lang="pt-BR" sz="12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Utilidade para consórcios, Estados, Municípios, União e Estruturadores;</a:t>
                      </a:r>
                    </a:p>
                  </a:txBody>
                  <a:tcPr marL="70841" marR="70841" marT="35421" marB="35421"/>
                </a:tc>
                <a:extLst>
                  <a:ext uri="{0D108BD9-81ED-4DB2-BD59-A6C34878D82A}">
                    <a16:rowId xmlns:a16="http://schemas.microsoft.com/office/drawing/2014/main" val="2676182962"/>
                  </a:ext>
                </a:extLst>
              </a:tr>
              <a:tr h="324326">
                <a:tc>
                  <a:txBody>
                    <a:bodyPr/>
                    <a:lstStyle/>
                    <a:p>
                      <a:pPr lvl="0"/>
                      <a:r>
                        <a:rPr lang="pt-BR" sz="12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Confere documentação e orienta o ente interessado sobre documentação, procedimentos, capacitação.</a:t>
                      </a:r>
                    </a:p>
                  </a:txBody>
                  <a:tcPr marL="70841" marR="70841" marT="35421" marB="35421"/>
                </a:tc>
                <a:extLst>
                  <a:ext uri="{0D108BD9-81ED-4DB2-BD59-A6C34878D82A}">
                    <a16:rowId xmlns:a16="http://schemas.microsoft.com/office/drawing/2014/main" val="953231320"/>
                  </a:ext>
                </a:extLst>
              </a:tr>
              <a:tr h="1849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Endereço eletrônico: </a:t>
                      </a:r>
                      <a:r>
                        <a:rPr lang="pt-BR" sz="1200" b="1" dirty="0">
                          <a:solidFill>
                            <a:srgbClr val="183E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https://sep.mdr.gov.br/#/login</a:t>
                      </a:r>
                      <a:endParaRPr lang="pt-BR" sz="1200" b="1" dirty="0">
                        <a:solidFill>
                          <a:srgbClr val="183E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841" marR="70841" marT="35421" marB="35421"/>
                </a:tc>
                <a:extLst>
                  <a:ext uri="{0D108BD9-81ED-4DB2-BD59-A6C34878D82A}">
                    <a16:rowId xmlns:a16="http://schemas.microsoft.com/office/drawing/2014/main" val="2182007121"/>
                  </a:ext>
                </a:extLst>
              </a:tr>
              <a:tr h="184952">
                <a:tc>
                  <a:txBody>
                    <a:bodyPr/>
                    <a:lstStyle/>
                    <a:p>
                      <a:pPr lvl="0"/>
                      <a:r>
                        <a:rPr lang="pt-BR" sz="1200" kern="1200" dirty="0">
                          <a:solidFill>
                            <a:prstClr val="black">
                              <a:hueOff val="0"/>
                              <a:satOff val="0"/>
                              <a:lumOff val="0"/>
                              <a:alphaOff val="0"/>
                            </a:prst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Mais informações: </a:t>
                      </a:r>
                      <a:r>
                        <a:rPr lang="pt-BR" sz="1200" b="1" kern="1200" dirty="0">
                          <a:solidFill>
                            <a:srgbClr val="183E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https://www.gov.br/mdr/pt-br</a:t>
                      </a:r>
                      <a:r>
                        <a:rPr lang="pt-BR" sz="1200" b="1" kern="1200" dirty="0">
                          <a:solidFill>
                            <a:srgbClr val="183E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0841" marR="70841" marT="35421" marB="35421"/>
                </a:tc>
                <a:extLst>
                  <a:ext uri="{0D108BD9-81ED-4DB2-BD59-A6C34878D82A}">
                    <a16:rowId xmlns:a16="http://schemas.microsoft.com/office/drawing/2014/main" val="3629514487"/>
                  </a:ext>
                </a:extLst>
              </a:tr>
            </a:tbl>
          </a:graphicData>
        </a:graphic>
      </p:graphicFrame>
      <p:graphicFrame>
        <p:nvGraphicFramePr>
          <p:cNvPr id="19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225456"/>
              </p:ext>
            </p:extLst>
          </p:nvPr>
        </p:nvGraphicFramePr>
        <p:xfrm>
          <a:off x="2561703" y="5578809"/>
          <a:ext cx="7873219" cy="944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3219">
                  <a:extLst>
                    <a:ext uri="{9D8B030D-6E8A-4147-A177-3AD203B41FA5}">
                      <a16:colId xmlns:a16="http://schemas.microsoft.com/office/drawing/2014/main" val="3977984849"/>
                    </a:ext>
                  </a:extLst>
                </a:gridCol>
              </a:tblGrid>
              <a:tr h="184952">
                <a:tc>
                  <a:txBody>
                    <a:bodyPr/>
                    <a:lstStyle/>
                    <a:p>
                      <a:pPr lvl="0" algn="ctr" rtl="0"/>
                      <a:r>
                        <a:rPr lang="pt-B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Sítio eletrônico da Administradora</a:t>
                      </a:r>
                    </a:p>
                  </a:txBody>
                  <a:tcPr marL="70841" marR="70841" marT="35421" marB="3542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293881"/>
                  </a:ext>
                </a:extLst>
              </a:tr>
              <a:tr h="184952">
                <a:tc>
                  <a:txBody>
                    <a:bodyPr/>
                    <a:lstStyle/>
                    <a:p>
                      <a:pPr lvl="0"/>
                      <a:r>
                        <a:rPr lang="pt-B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Sítio eletrônico da Administradora:  </a:t>
                      </a:r>
                      <a:r>
                        <a:rPr lang="pt-BR" sz="1200" b="1" dirty="0">
                          <a:solidFill>
                            <a:srgbClr val="183E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www.fdirs.com.br</a:t>
                      </a:r>
                      <a:endParaRPr lang="pt-BR" sz="1200" b="1" dirty="0">
                        <a:solidFill>
                          <a:srgbClr val="183E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841" marR="70841" marT="35421" marB="35421"/>
                </a:tc>
                <a:extLst>
                  <a:ext uri="{0D108BD9-81ED-4DB2-BD59-A6C34878D82A}">
                    <a16:rowId xmlns:a16="http://schemas.microsoft.com/office/drawing/2014/main" val="1952241960"/>
                  </a:ext>
                </a:extLst>
              </a:tr>
              <a:tr h="324326">
                <a:tc>
                  <a:txBody>
                    <a:bodyPr/>
                    <a:lstStyle/>
                    <a:p>
                      <a:pPr lvl="0"/>
                      <a:r>
                        <a:rPr lang="pt-B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Cadastro de projetos disponível na aba “Estruturação de Projetos” para preenchimento e devolutiva via e-mail: </a:t>
                      </a:r>
                      <a:r>
                        <a:rPr lang="pt-BR" sz="1200" b="1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contato@fdirs.com.br</a:t>
                      </a:r>
                      <a:r>
                        <a:rPr lang="pt-B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0841" marR="70841" marT="35421" marB="35421"/>
                </a:tc>
                <a:extLst>
                  <a:ext uri="{0D108BD9-81ED-4DB2-BD59-A6C34878D82A}">
                    <a16:rowId xmlns:a16="http://schemas.microsoft.com/office/drawing/2014/main" val="2676182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00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54;p13">
            <a:extLst>
              <a:ext uri="{FF2B5EF4-FFF2-40B4-BE49-F238E27FC236}">
                <a16:creationId xmlns:a16="http://schemas.microsoft.com/office/drawing/2014/main" id="{93851DE0-0ECA-1E8C-1567-F52069F779FB}"/>
              </a:ext>
            </a:extLst>
          </p:cNvPr>
          <p:cNvSpPr/>
          <p:nvPr/>
        </p:nvSpPr>
        <p:spPr>
          <a:xfrm>
            <a:off x="0" y="137724"/>
            <a:ext cx="4034472" cy="6171470"/>
          </a:xfrm>
          <a:prstGeom prst="rect">
            <a:avLst/>
          </a:prstGeom>
          <a:solidFill>
            <a:srgbClr val="009E2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/>
            <a:endParaRPr/>
          </a:p>
        </p:txBody>
      </p:sp>
      <p:pic>
        <p:nvPicPr>
          <p:cNvPr id="23" name="Imagem 10" descr="Imagem 10">
            <a:extLst>
              <a:ext uri="{FF2B5EF4-FFF2-40B4-BE49-F238E27FC236}">
                <a16:creationId xmlns:a16="http://schemas.microsoft.com/office/drawing/2014/main" id="{DB6DB936-9057-4770-D8D0-CF608406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87" y="2312532"/>
            <a:ext cx="8130988" cy="45736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Agrupar 45">
            <a:extLst>
              <a:ext uri="{FF2B5EF4-FFF2-40B4-BE49-F238E27FC236}">
                <a16:creationId xmlns:a16="http://schemas.microsoft.com/office/drawing/2014/main" id="{018AC45A-FE31-8115-EF31-E0DFE158A28B}"/>
              </a:ext>
            </a:extLst>
          </p:cNvPr>
          <p:cNvGrpSpPr/>
          <p:nvPr/>
        </p:nvGrpSpPr>
        <p:grpSpPr>
          <a:xfrm>
            <a:off x="-45532" y="0"/>
            <a:ext cx="12237532" cy="137723"/>
            <a:chOff x="0" y="0"/>
            <a:chExt cx="9144000" cy="147299"/>
          </a:xfrm>
        </p:grpSpPr>
        <p:sp>
          <p:nvSpPr>
            <p:cNvPr id="5" name="Google Shape;183;p21">
              <a:extLst>
                <a:ext uri="{FF2B5EF4-FFF2-40B4-BE49-F238E27FC236}">
                  <a16:creationId xmlns:a16="http://schemas.microsoft.com/office/drawing/2014/main" id="{FDAC408A-1D26-1E7A-CEA3-64C0DBC53457}"/>
                </a:ext>
              </a:extLst>
            </p:cNvPr>
            <p:cNvSpPr/>
            <p:nvPr/>
          </p:nvSpPr>
          <p:spPr>
            <a:xfrm>
              <a:off x="-1" y="0"/>
              <a:ext cx="2286001" cy="147300"/>
            </a:xfrm>
            <a:prstGeom prst="rect">
              <a:avLst/>
            </a:prstGeom>
            <a:solidFill>
              <a:srgbClr val="183E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6" name="Google Shape;184;p21">
              <a:extLst>
                <a:ext uri="{FF2B5EF4-FFF2-40B4-BE49-F238E27FC236}">
                  <a16:creationId xmlns:a16="http://schemas.microsoft.com/office/drawing/2014/main" id="{70657ECC-9C7A-B716-E4A2-846B92AFB0A8}"/>
                </a:ext>
              </a:extLst>
            </p:cNvPr>
            <p:cNvSpPr/>
            <p:nvPr/>
          </p:nvSpPr>
          <p:spPr>
            <a:xfrm>
              <a:off x="2285999" y="0"/>
              <a:ext cx="2286001" cy="147300"/>
            </a:xfrm>
            <a:prstGeom prst="rect">
              <a:avLst/>
            </a:prstGeom>
            <a:solidFill>
              <a:srgbClr val="FFCF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7" name="Google Shape;185;p21">
              <a:extLst>
                <a:ext uri="{FF2B5EF4-FFF2-40B4-BE49-F238E27FC236}">
                  <a16:creationId xmlns:a16="http://schemas.microsoft.com/office/drawing/2014/main" id="{4FFB538B-18BB-1355-A10B-3461988830D6}"/>
                </a:ext>
              </a:extLst>
            </p:cNvPr>
            <p:cNvSpPr/>
            <p:nvPr/>
          </p:nvSpPr>
          <p:spPr>
            <a:xfrm>
              <a:off x="4572000" y="0"/>
              <a:ext cx="2286001" cy="147300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8" name="Google Shape;186;p21">
              <a:extLst>
                <a:ext uri="{FF2B5EF4-FFF2-40B4-BE49-F238E27FC236}">
                  <a16:creationId xmlns:a16="http://schemas.microsoft.com/office/drawing/2014/main" id="{EEBD2399-AF41-E6E5-00B2-93B589B4F7EC}"/>
                </a:ext>
              </a:extLst>
            </p:cNvPr>
            <p:cNvSpPr/>
            <p:nvPr/>
          </p:nvSpPr>
          <p:spPr>
            <a:xfrm>
              <a:off x="6858000" y="0"/>
              <a:ext cx="2286001" cy="147300"/>
            </a:xfrm>
            <a:prstGeom prst="rect">
              <a:avLst/>
            </a:prstGeom>
            <a:solidFill>
              <a:srgbClr val="00CF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/>
              <a:endParaRPr/>
            </a:p>
          </p:txBody>
        </p:sp>
      </p:grpSp>
      <p:sp>
        <p:nvSpPr>
          <p:cNvPr id="9" name="Título 8">
            <a:extLst>
              <a:ext uri="{FF2B5EF4-FFF2-40B4-BE49-F238E27FC236}">
                <a16:creationId xmlns:a16="http://schemas.microsoft.com/office/drawing/2014/main" id="{7451189D-CBCB-2C08-7FD8-F0C8DE609B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94347" y="259033"/>
            <a:ext cx="6095733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FUNDOS REGIONAIS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0EAA848-E8B2-214E-E1F0-FA1FCC975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2296" r="4891" b="2916"/>
          <a:stretch/>
        </p:blipFill>
        <p:spPr>
          <a:xfrm>
            <a:off x="7746273" y="843743"/>
            <a:ext cx="4333683" cy="3049611"/>
          </a:xfrm>
          <a:prstGeom prst="rect">
            <a:avLst/>
          </a:prstGeom>
        </p:spPr>
      </p:pic>
      <p:pic>
        <p:nvPicPr>
          <p:cNvPr id="11" name="Imagem 10" descr="Código QR&#10;&#10;Descrição gerada automaticamente">
            <a:extLst>
              <a:ext uri="{FF2B5EF4-FFF2-40B4-BE49-F238E27FC236}">
                <a16:creationId xmlns:a16="http://schemas.microsoft.com/office/drawing/2014/main" id="{AF34878A-4CF9-20E1-F6D1-8DEE82C2E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94" y="1552837"/>
            <a:ext cx="1312511" cy="129121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C88B6DC-0E5B-9672-C62A-40856AE8C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277" y="3429000"/>
            <a:ext cx="3842937" cy="2880194"/>
          </a:xfrm>
          <a:prstGeom prst="rect">
            <a:avLst/>
          </a:prstGeom>
        </p:spPr>
      </p:pic>
      <p:pic>
        <p:nvPicPr>
          <p:cNvPr id="13" name="Imagem 12" descr="Código QR&#10;&#10;Descrição gerada automaticamente">
            <a:extLst>
              <a:ext uri="{FF2B5EF4-FFF2-40B4-BE49-F238E27FC236}">
                <a16:creationId xmlns:a16="http://schemas.microsoft.com/office/drawing/2014/main" id="{B23AC927-C731-06C0-AD45-6A6507B5EF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t="10881" r="11479" b="10594"/>
          <a:stretch/>
        </p:blipFill>
        <p:spPr>
          <a:xfrm>
            <a:off x="8360866" y="5069152"/>
            <a:ext cx="1153183" cy="98163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D0B1ACB-C05C-2EF1-5247-6C61AA049BAA}"/>
              </a:ext>
            </a:extLst>
          </p:cNvPr>
          <p:cNvSpPr txBox="1"/>
          <p:nvPr/>
        </p:nvSpPr>
        <p:spPr>
          <a:xfrm>
            <a:off x="5415669" y="1149716"/>
            <a:ext cx="260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CONSTITUCIONAIS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C9C0E99-9C5F-5367-13BA-F881469D7872}"/>
              </a:ext>
            </a:extLst>
          </p:cNvPr>
          <p:cNvSpPr txBox="1"/>
          <p:nvPr/>
        </p:nvSpPr>
        <p:spPr>
          <a:xfrm>
            <a:off x="7746273" y="4642434"/>
            <a:ext cx="2720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DESENVOLVIMENTO</a:t>
            </a:r>
          </a:p>
        </p:txBody>
      </p:sp>
      <p:cxnSp>
        <p:nvCxnSpPr>
          <p:cNvPr id="16" name="Conector: Curvo 15">
            <a:extLst>
              <a:ext uri="{FF2B5EF4-FFF2-40B4-BE49-F238E27FC236}">
                <a16:creationId xmlns:a16="http://schemas.microsoft.com/office/drawing/2014/main" id="{FC329537-DC9D-BB8D-7B8B-EE6BAC9A27C9}"/>
              </a:ext>
            </a:extLst>
          </p:cNvPr>
          <p:cNvCxnSpPr>
            <a:cxnSpLocks/>
          </p:cNvCxnSpPr>
          <p:nvPr/>
        </p:nvCxnSpPr>
        <p:spPr>
          <a:xfrm>
            <a:off x="4034472" y="3107666"/>
            <a:ext cx="8204596" cy="1655052"/>
          </a:xfrm>
          <a:prstGeom prst="curvedConnector3">
            <a:avLst>
              <a:gd name="adj1" fmla="val 50000"/>
            </a:avLst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02353F6-45E8-B15E-50F7-9125D2DCEC5F}"/>
              </a:ext>
            </a:extLst>
          </p:cNvPr>
          <p:cNvSpPr txBox="1"/>
          <p:nvPr/>
        </p:nvSpPr>
        <p:spPr>
          <a:xfrm>
            <a:off x="4114028" y="1911817"/>
            <a:ext cx="2603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rPr>
              <a:t>R$ 70 bi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0DB58E5-71F9-C302-E7F6-86F7FE5195F7}"/>
              </a:ext>
            </a:extLst>
          </p:cNvPr>
          <p:cNvSpPr txBox="1"/>
          <p:nvPr/>
        </p:nvSpPr>
        <p:spPr>
          <a:xfrm>
            <a:off x="9588718" y="4987753"/>
            <a:ext cx="2603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defRPr>
            </a:lvl1pPr>
          </a:lstStyle>
          <a:p>
            <a:r>
              <a:rPr lang="pt-BR" dirty="0"/>
              <a:t>R$ 3 bi +</a:t>
            </a:r>
          </a:p>
          <a:p>
            <a:r>
              <a:rPr lang="pt-BR" dirty="0"/>
              <a:t>captações</a:t>
            </a:r>
          </a:p>
        </p:txBody>
      </p:sp>
      <p:pic>
        <p:nvPicPr>
          <p:cNvPr id="22" name="Google Shape;122;p16" descr="Google Shape;122;p16">
            <a:extLst>
              <a:ext uri="{FF2B5EF4-FFF2-40B4-BE49-F238E27FC236}">
                <a16:creationId xmlns:a16="http://schemas.microsoft.com/office/drawing/2014/main" id="{E86076A1-B142-DB26-2114-3B8B157AB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6390" y="6112486"/>
            <a:ext cx="1611837" cy="8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D9E4F6A-B597-89F4-2299-8316B4D0E4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10133445" y="350663"/>
            <a:ext cx="504957" cy="5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47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35C08-CD33-0CEC-92DE-3854A63DA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54354BCD-FC86-FC24-A798-CFC2B5E29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641" y="336020"/>
            <a:ext cx="5389352" cy="6428595"/>
          </a:xfrm>
          <a:prstGeom prst="rect">
            <a:avLst/>
          </a:prstGeom>
        </p:spPr>
      </p:pic>
      <p:grpSp>
        <p:nvGrpSpPr>
          <p:cNvPr id="45" name="Agrupar 1">
            <a:extLst>
              <a:ext uri="{FF2B5EF4-FFF2-40B4-BE49-F238E27FC236}">
                <a16:creationId xmlns:a16="http://schemas.microsoft.com/office/drawing/2014/main" id="{6C134DE2-E44E-E496-6B37-B9EC014BCA0B}"/>
              </a:ext>
            </a:extLst>
          </p:cNvPr>
          <p:cNvGrpSpPr/>
          <p:nvPr/>
        </p:nvGrpSpPr>
        <p:grpSpPr>
          <a:xfrm>
            <a:off x="10983362" y="1812585"/>
            <a:ext cx="1033427" cy="697904"/>
            <a:chOff x="0" y="0"/>
            <a:chExt cx="1714433" cy="1226576"/>
          </a:xfrm>
        </p:grpSpPr>
        <p:sp>
          <p:nvSpPr>
            <p:cNvPr id="46" name="Google Shape;89;p15">
              <a:extLst>
                <a:ext uri="{FF2B5EF4-FFF2-40B4-BE49-F238E27FC236}">
                  <a16:creationId xmlns:a16="http://schemas.microsoft.com/office/drawing/2014/main" id="{06B4A4CB-AECF-AD5A-3564-10A3F3A948B5}"/>
                </a:ext>
              </a:extLst>
            </p:cNvPr>
            <p:cNvSpPr/>
            <p:nvPr/>
          </p:nvSpPr>
          <p:spPr>
            <a:xfrm rot="10800000">
              <a:off x="681007" y="-1"/>
              <a:ext cx="1033427" cy="103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F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7" name="Google Shape;94;p15">
              <a:extLst>
                <a:ext uri="{FF2B5EF4-FFF2-40B4-BE49-F238E27FC236}">
                  <a16:creationId xmlns:a16="http://schemas.microsoft.com/office/drawing/2014/main" id="{E3927BFD-E37B-3B58-E7DD-94B30C8FC9A4}"/>
                </a:ext>
              </a:extLst>
            </p:cNvPr>
            <p:cNvSpPr/>
            <p:nvPr/>
          </p:nvSpPr>
          <p:spPr>
            <a:xfrm rot="10800000">
              <a:off x="0" y="184429"/>
              <a:ext cx="867301" cy="86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8" name="Google Shape;95;p15">
              <a:extLst>
                <a:ext uri="{FF2B5EF4-FFF2-40B4-BE49-F238E27FC236}">
                  <a16:creationId xmlns:a16="http://schemas.microsoft.com/office/drawing/2014/main" id="{9C7BD3E6-79ED-3910-F5AA-3C45E1381B6B}"/>
                </a:ext>
              </a:extLst>
            </p:cNvPr>
            <p:cNvSpPr/>
            <p:nvPr/>
          </p:nvSpPr>
          <p:spPr>
            <a:xfrm rot="10800000">
              <a:off x="863180" y="704873"/>
              <a:ext cx="521702" cy="521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F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D776A830-4F85-08D3-E110-578E584A8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54" y="73650"/>
            <a:ext cx="5108929" cy="312984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A3808FE-3614-5112-6BAB-7CD11E2CE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96" y="3036530"/>
            <a:ext cx="2453384" cy="300940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EFEFF9F-1691-97E9-086C-A77EE46E9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391" y="3027249"/>
            <a:ext cx="2492929" cy="301868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884DCC4-A5AF-D08D-DE17-695454D1BB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290"/>
          <a:stretch/>
        </p:blipFill>
        <p:spPr>
          <a:xfrm>
            <a:off x="487494" y="6077948"/>
            <a:ext cx="5191850" cy="793778"/>
          </a:xfrm>
          <a:prstGeom prst="rect">
            <a:avLst/>
          </a:prstGeom>
        </p:spPr>
      </p:pic>
      <p:pic>
        <p:nvPicPr>
          <p:cNvPr id="20" name="Google Shape;122;p16" descr="Google Shape;122;p16">
            <a:extLst>
              <a:ext uri="{FF2B5EF4-FFF2-40B4-BE49-F238E27FC236}">
                <a16:creationId xmlns:a16="http://schemas.microsoft.com/office/drawing/2014/main" id="{57AAF94A-B5A4-C456-B9DD-E14903CF0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1505" y="5831929"/>
            <a:ext cx="2094649" cy="10397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Agrupar 45">
            <a:extLst>
              <a:ext uri="{FF2B5EF4-FFF2-40B4-BE49-F238E27FC236}">
                <a16:creationId xmlns:a16="http://schemas.microsoft.com/office/drawing/2014/main" id="{B92433B9-AE83-BE97-FEA9-132E46859824}"/>
              </a:ext>
            </a:extLst>
          </p:cNvPr>
          <p:cNvGrpSpPr/>
          <p:nvPr/>
        </p:nvGrpSpPr>
        <p:grpSpPr>
          <a:xfrm>
            <a:off x="0" y="0"/>
            <a:ext cx="12192000" cy="147300"/>
            <a:chOff x="0" y="0"/>
            <a:chExt cx="9144000" cy="147299"/>
          </a:xfrm>
        </p:grpSpPr>
        <p:sp>
          <p:nvSpPr>
            <p:cNvPr id="5" name="Google Shape;183;p21">
              <a:extLst>
                <a:ext uri="{FF2B5EF4-FFF2-40B4-BE49-F238E27FC236}">
                  <a16:creationId xmlns:a16="http://schemas.microsoft.com/office/drawing/2014/main" id="{22754102-2021-C8E9-FA17-D85520AEEEBF}"/>
                </a:ext>
              </a:extLst>
            </p:cNvPr>
            <p:cNvSpPr/>
            <p:nvPr/>
          </p:nvSpPr>
          <p:spPr>
            <a:xfrm>
              <a:off x="-1" y="0"/>
              <a:ext cx="2286001" cy="147300"/>
            </a:xfrm>
            <a:prstGeom prst="rect">
              <a:avLst/>
            </a:prstGeom>
            <a:solidFill>
              <a:srgbClr val="183E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6" name="Google Shape;184;p21">
              <a:extLst>
                <a:ext uri="{FF2B5EF4-FFF2-40B4-BE49-F238E27FC236}">
                  <a16:creationId xmlns:a16="http://schemas.microsoft.com/office/drawing/2014/main" id="{D5CFF158-55BD-112F-745B-90818E61CBA5}"/>
                </a:ext>
              </a:extLst>
            </p:cNvPr>
            <p:cNvSpPr/>
            <p:nvPr/>
          </p:nvSpPr>
          <p:spPr>
            <a:xfrm>
              <a:off x="2285999" y="0"/>
              <a:ext cx="2286001" cy="147300"/>
            </a:xfrm>
            <a:prstGeom prst="rect">
              <a:avLst/>
            </a:prstGeom>
            <a:solidFill>
              <a:srgbClr val="FFCF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7" name="Google Shape;185;p21">
              <a:extLst>
                <a:ext uri="{FF2B5EF4-FFF2-40B4-BE49-F238E27FC236}">
                  <a16:creationId xmlns:a16="http://schemas.microsoft.com/office/drawing/2014/main" id="{2D21998F-83D7-F971-261E-D70CD3E55291}"/>
                </a:ext>
              </a:extLst>
            </p:cNvPr>
            <p:cNvSpPr/>
            <p:nvPr/>
          </p:nvSpPr>
          <p:spPr>
            <a:xfrm>
              <a:off x="4572000" y="0"/>
              <a:ext cx="2286001" cy="147300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8" name="Google Shape;186;p21">
              <a:extLst>
                <a:ext uri="{FF2B5EF4-FFF2-40B4-BE49-F238E27FC236}">
                  <a16:creationId xmlns:a16="http://schemas.microsoft.com/office/drawing/2014/main" id="{973941B0-62D1-38BE-6474-41CCEE1783D3}"/>
                </a:ext>
              </a:extLst>
            </p:cNvPr>
            <p:cNvSpPr/>
            <p:nvPr/>
          </p:nvSpPr>
          <p:spPr>
            <a:xfrm>
              <a:off x="6858000" y="0"/>
              <a:ext cx="2286001" cy="147300"/>
            </a:xfrm>
            <a:prstGeom prst="rect">
              <a:avLst/>
            </a:prstGeom>
            <a:solidFill>
              <a:srgbClr val="00CF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/>
              <a:endParaRPr/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F819178-DC80-BDE2-418D-B832F119495E}"/>
              </a:ext>
            </a:extLst>
          </p:cNvPr>
          <p:cNvSpPr txBox="1"/>
          <p:nvPr/>
        </p:nvSpPr>
        <p:spPr>
          <a:xfrm>
            <a:off x="5930320" y="181031"/>
            <a:ext cx="66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Atlas das Cidades Inteligentes 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BD6EC5DC-868F-DCCD-FA0A-8ACE0C7EE4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11612413" y="513327"/>
            <a:ext cx="504957" cy="50495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9B3A0D8-9F84-1CF8-131D-401A851EB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323641" y="3429000"/>
            <a:ext cx="1142720" cy="1133862"/>
          </a:xfrm>
          <a:prstGeom prst="rect">
            <a:avLst/>
          </a:prstGeom>
        </p:spPr>
      </p:pic>
      <p:pic>
        <p:nvPicPr>
          <p:cNvPr id="12" name="Ativo 1img.png">
            <a:extLst>
              <a:ext uri="{FF2B5EF4-FFF2-40B4-BE49-F238E27FC236}">
                <a16:creationId xmlns:a16="http://schemas.microsoft.com/office/drawing/2014/main" id="{B8583702-467D-E5BE-5B25-83F39A60829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947" t="5127" r="11920" b="12405"/>
          <a:stretch/>
        </p:blipFill>
        <p:spPr>
          <a:xfrm>
            <a:off x="4740286" y="1097505"/>
            <a:ext cx="2197193" cy="21796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9617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F13B9AA-DB6A-ECE1-46EC-BEE5990D2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93" y="788110"/>
            <a:ext cx="4977056" cy="5814516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4A2E293-33E7-4680-01C8-2928887C2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5" y="4877521"/>
            <a:ext cx="4750442" cy="17771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C3A5500-A852-754D-E59F-AA2CAA59F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08" y="2403271"/>
            <a:ext cx="4009584" cy="151896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CACAE7D-3649-8D84-8C56-951F17FF5513}"/>
              </a:ext>
            </a:extLst>
          </p:cNvPr>
          <p:cNvSpPr txBox="1"/>
          <p:nvPr/>
        </p:nvSpPr>
        <p:spPr>
          <a:xfrm>
            <a:off x="926982" y="203335"/>
            <a:ext cx="66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Atlas de RSU (em elaboração)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13DB14D9-54A5-1F79-515C-6F87DFFA8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6636193" y="482054"/>
            <a:ext cx="504957" cy="50495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8A475B7-C964-80C3-CD29-AAFF8F342C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1" y="1138617"/>
            <a:ext cx="2929296" cy="36431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E4DBC89-0072-5829-B6D6-690E10783C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223" y="203335"/>
            <a:ext cx="2166578" cy="208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15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</TotalTime>
  <Words>393</Words>
  <Application>Microsoft Office PowerPoint</Application>
  <PresentationFormat>Widescreen</PresentationFormat>
  <Paragraphs>65</Paragraphs>
  <Slides>10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FUNDOS REGIONAIS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Matheus</dc:creator>
  <cp:lastModifiedBy>Edu C T</cp:lastModifiedBy>
  <cp:revision>15</cp:revision>
  <dcterms:created xsi:type="dcterms:W3CDTF">2023-01-30T14:26:30Z</dcterms:created>
  <dcterms:modified xsi:type="dcterms:W3CDTF">2025-07-01T10:09:49Z</dcterms:modified>
</cp:coreProperties>
</file>