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86" r:id="rId2"/>
    <p:sldId id="272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11" r:id="rId21"/>
  </p:sldIdLst>
  <p:sldSz cx="18288000" cy="10287000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Helvetica" panose="020B0604020202020204" pitchFamily="34" charset="0"/>
      <p:regular r:id="rId25"/>
      <p:bold r:id="rId26"/>
      <p:italic r:id="rId27"/>
      <p:boldItalic r:id="rId28"/>
    </p:embeddedFont>
    <p:embeddedFont>
      <p:font typeface="Lora SemiBold" panose="020B0604020202020204" charset="0"/>
      <p:regular r:id="rId29"/>
      <p:bold r:id="rId30"/>
      <p:italic r:id="rId31"/>
      <p:boldItalic r:id="rId32"/>
    </p:embeddedFont>
    <p:embeddedFont>
      <p:font typeface="Abhaya Libre Medium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ora" panose="020B0604020202020204" charset="0"/>
      <p:regular r:id="rId38"/>
      <p:bold r:id="rId39"/>
      <p:italic r:id="rId40"/>
      <p:boldItalic r:id="rId4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4" autoAdjust="0"/>
    <p:restoredTop sz="94599" autoAdjust="0"/>
  </p:normalViewPr>
  <p:slideViewPr>
    <p:cSldViewPr>
      <p:cViewPr varScale="1">
        <p:scale>
          <a:sx n="42" d="100"/>
          <a:sy n="42" d="100"/>
        </p:scale>
        <p:origin x="81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E9AC-FA44-40BF-8C89-080DD8B19D4A}" type="datetimeFigureOut">
              <a:rPr lang="pt-BR" smtClean="0"/>
              <a:t>28/06/2025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2CAE2-AF83-4C69-83DF-16C1D027239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513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A5FE-91B6-4D0E-8B4A-872F1E56319A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4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AB18-9992-43DA-AE0A-B5734C9F85DB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6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92A-2CF0-4254-874B-5104E28070FC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4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C11B-C8F0-4718-9C16-2ED12D037BBC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1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B4E6-B19E-4081-B802-C56F14BDBE13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5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726-A224-4CB4-BB1D-4B1D3634680C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9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E0B9-09A2-4A1A-89A3-0AC158451891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2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E7EF-D97F-4F97-AE95-F92E4CC6BD81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1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F357-AA82-472A-AC15-7C5F446F51FB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8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9C2A-8A73-4ACB-8C96-69D558DEEFB3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2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E614-391A-4CA2-97E9-DB4B73FF6614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1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41C3B-2E7C-4F63-822A-0F1D4A8C9F4B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LEIS/L8987cons.htm#art2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LEIS/L8987cons.htm#art2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udtce@gmail.com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mailto:467@tce.ro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1" b="11544"/>
          <a:stretch/>
        </p:blipFill>
        <p:spPr>
          <a:xfrm>
            <a:off x="0" y="-228600"/>
            <a:ext cx="18287999" cy="107442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14400" y="-22860"/>
            <a:ext cx="15163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Atualização dos Editais de Licitação à luz do novo marco legal e da segurança jurídica nos contratos públicos de limpeza urbana e gestão de resíduos</a:t>
            </a:r>
            <a:endParaRPr lang="en-US" sz="5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elvetica" pitchFamily="2" charset="0"/>
            </a:endParaRPr>
          </a:p>
          <a:p>
            <a:pPr algn="ctr">
              <a:lnSpc>
                <a:spcPts val="6036"/>
              </a:lnSpc>
              <a:spcBef>
                <a:spcPct val="0"/>
              </a:spcBef>
            </a:pP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haya Libre Medium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1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D1945-CCE7-CCD2-9355-260F7FDE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466370-E934-B160-C557-F95DDAD3D410}"/>
              </a:ext>
            </a:extLst>
          </p:cNvPr>
          <p:cNvSpPr txBox="1"/>
          <p:nvPr/>
        </p:nvSpPr>
        <p:spPr>
          <a:xfrm>
            <a:off x="817245" y="4457700"/>
            <a:ext cx="1600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Existência de estudos </a:t>
            </a:r>
            <a:r>
              <a:rPr lang="pt-BR" sz="3600" dirty="0"/>
              <a:t>de viabilidade e incentivo à promoção de </a:t>
            </a:r>
            <a:r>
              <a:rPr lang="pt-BR" sz="3600" dirty="0">
                <a:solidFill>
                  <a:srgbClr val="0070C0"/>
                </a:solidFill>
              </a:rPr>
              <a:t>soluções consorciadas/compartilhadas </a:t>
            </a:r>
            <a:r>
              <a:rPr lang="pt-BR" sz="3600" dirty="0"/>
              <a:t>visando à gestão associada dos resíduos sólidos urbanos com outros </a:t>
            </a:r>
            <a:r>
              <a:rPr lang="pt-BR" sz="3600" dirty="0" smtClean="0"/>
              <a:t>municípios;</a:t>
            </a:r>
            <a:endParaRPr lang="pt-BR" sz="36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9D81FA1-50A4-47FD-E90A-7B9CAE49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CF6C05-780A-35A5-F084-6584943F24E2}"/>
              </a:ext>
            </a:extLst>
          </p:cNvPr>
          <p:cNvSpPr txBox="1"/>
          <p:nvPr/>
        </p:nvSpPr>
        <p:spPr>
          <a:xfrm>
            <a:off x="847725" y="498039"/>
            <a:ext cx="155306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5000" b="1" dirty="0" smtClean="0"/>
              <a:t>Pontos de controle</a:t>
            </a:r>
            <a:r>
              <a:rPr lang="pt-BR" sz="5000" b="1" i="0" dirty="0" smtClean="0">
                <a:effectLst/>
              </a:rPr>
              <a:t> na fiscalização das licitações para contratos de limpeza urbana e  gestão de </a:t>
            </a:r>
            <a:r>
              <a:rPr lang="pt-BR" sz="5000" b="1" i="0" dirty="0">
                <a:effectLst/>
              </a:rPr>
              <a:t>resíduos sólidos.</a:t>
            </a:r>
            <a:endParaRPr lang="pt-BR" sz="5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D2B8BE7-CD04-EA39-ACF6-593820BEEBD3}"/>
              </a:ext>
            </a:extLst>
          </p:cNvPr>
          <p:cNvSpPr txBox="1"/>
          <p:nvPr/>
        </p:nvSpPr>
        <p:spPr>
          <a:xfrm>
            <a:off x="847725" y="2649080"/>
            <a:ext cx="1600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/>
              <a:t>Avaliação </a:t>
            </a:r>
            <a:r>
              <a:rPr lang="pt-BR" sz="3600" dirty="0"/>
              <a:t>da </a:t>
            </a:r>
            <a:r>
              <a:rPr lang="pt-BR" sz="3600" dirty="0">
                <a:solidFill>
                  <a:srgbClr val="0070C0"/>
                </a:solidFill>
              </a:rPr>
              <a:t>modelagem econômico-financeira </a:t>
            </a:r>
            <a:r>
              <a:rPr lang="pt-BR" sz="3600" dirty="0"/>
              <a:t>do contrato bem como verificação da existência de pessoal técnico para gerir e fiscalizar o </a:t>
            </a:r>
            <a:r>
              <a:rPr lang="pt-BR" sz="3600" dirty="0" smtClean="0"/>
              <a:t>contrato;</a:t>
            </a:r>
            <a:endParaRPr lang="pt-BR" sz="3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DCC16-0B2C-5831-4652-BF695F9A167F}"/>
              </a:ext>
            </a:extLst>
          </p:cNvPr>
          <p:cNvSpPr txBox="1"/>
          <p:nvPr/>
        </p:nvSpPr>
        <p:spPr>
          <a:xfrm>
            <a:off x="847725" y="6795611"/>
            <a:ext cx="162877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C</a:t>
            </a:r>
            <a:r>
              <a:rPr lang="pt-BR" sz="3600" dirty="0" smtClean="0"/>
              <a:t>umprimento dos </a:t>
            </a:r>
            <a:r>
              <a:rPr lang="pt-BR" sz="3600" dirty="0"/>
              <a:t>preceitos e </a:t>
            </a:r>
            <a:r>
              <a:rPr lang="pt-BR" sz="3600" dirty="0" smtClean="0"/>
              <a:t>responsabilidades </a:t>
            </a:r>
            <a:r>
              <a:rPr lang="pt-BR" sz="3600" dirty="0"/>
              <a:t>previstas na </a:t>
            </a:r>
            <a:r>
              <a:rPr lang="pt-BR" sz="3600" dirty="0">
                <a:solidFill>
                  <a:srgbClr val="0070C0"/>
                </a:solidFill>
              </a:rPr>
              <a:t>Política Nacional de Resíduos </a:t>
            </a:r>
            <a:r>
              <a:rPr lang="pt-BR" sz="3600" dirty="0" smtClean="0">
                <a:solidFill>
                  <a:srgbClr val="0070C0"/>
                </a:solidFill>
              </a:rPr>
              <a:t>Sólidos</a:t>
            </a:r>
            <a:r>
              <a:rPr lang="pt-BR" sz="3600" dirty="0" smtClean="0"/>
              <a:t> por parte das Secretarias </a:t>
            </a:r>
            <a:r>
              <a:rPr lang="pt-BR" sz="3600" dirty="0"/>
              <a:t>Estaduais, responsáveis pela gestão do meio </a:t>
            </a:r>
            <a:r>
              <a:rPr lang="pt-BR" sz="3600" dirty="0" smtClean="0"/>
              <a:t>ambiente</a:t>
            </a:r>
            <a:r>
              <a:rPr lang="pt-B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29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D1945-CCE7-CCD2-9355-260F7FDE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9D81FA1-50A4-47FD-E90A-7B9CAE49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CF6C05-780A-35A5-F084-6584943F24E2}"/>
              </a:ext>
            </a:extLst>
          </p:cNvPr>
          <p:cNvSpPr txBox="1"/>
          <p:nvPr/>
        </p:nvSpPr>
        <p:spPr>
          <a:xfrm>
            <a:off x="966328" y="176562"/>
            <a:ext cx="1553064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5000" b="1" dirty="0" smtClean="0"/>
              <a:t>Imposições oriundas da Lei nº 14.026/2020</a:t>
            </a:r>
            <a:endParaRPr lang="pt-BR" sz="5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DCC16-0B2C-5831-4652-BF695F9A167F}"/>
              </a:ext>
            </a:extLst>
          </p:cNvPr>
          <p:cNvSpPr txBox="1"/>
          <p:nvPr/>
        </p:nvSpPr>
        <p:spPr>
          <a:xfrm>
            <a:off x="966328" y="1142133"/>
            <a:ext cx="16287750" cy="812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500" dirty="0"/>
              <a:t>Art. 10-A. Os contratos relativos à prestação dos serviços públicos de saneamento básico deverão conter, expressamente, sob pena de nulidade, as cláusulas essenciais previstas no </a:t>
            </a:r>
            <a:r>
              <a:rPr lang="pt-BR" sz="3500" u="sng" dirty="0">
                <a:hlinkClick r:id="rId3"/>
              </a:rPr>
              <a:t>art. 23 da Lei nº 8.987, de 13 de fevereiro de 199</a:t>
            </a:r>
            <a:r>
              <a:rPr lang="pt-BR" sz="3500" dirty="0"/>
              <a:t>5, além das seguintes disposições: </a:t>
            </a:r>
            <a:endParaRPr lang="pt-BR" sz="3500" dirty="0" smtClean="0"/>
          </a:p>
          <a:p>
            <a:pPr algn="just"/>
            <a:endParaRPr lang="pt-BR" sz="3500" dirty="0"/>
          </a:p>
          <a:p>
            <a:pPr algn="just"/>
            <a:r>
              <a:rPr lang="pt-BR" sz="3500" dirty="0"/>
              <a:t>I - </a:t>
            </a:r>
            <a:r>
              <a:rPr lang="pt-BR" sz="3500" dirty="0">
                <a:solidFill>
                  <a:srgbClr val="0070C0"/>
                </a:solidFill>
              </a:rPr>
              <a:t>metas de expansão dos serviços</a:t>
            </a:r>
            <a:r>
              <a:rPr lang="pt-BR" sz="3500" dirty="0"/>
              <a:t>, de </a:t>
            </a:r>
            <a:r>
              <a:rPr lang="pt-BR" sz="3500" dirty="0">
                <a:solidFill>
                  <a:srgbClr val="0070C0"/>
                </a:solidFill>
              </a:rPr>
              <a:t>redução de perdas na distribuição </a:t>
            </a:r>
            <a:r>
              <a:rPr lang="pt-BR" sz="3500" dirty="0"/>
              <a:t>de água tratada, de </a:t>
            </a:r>
            <a:r>
              <a:rPr lang="pt-BR" sz="3500" dirty="0">
                <a:solidFill>
                  <a:srgbClr val="0070C0"/>
                </a:solidFill>
              </a:rPr>
              <a:t>qualidade na prestação dos serviços</a:t>
            </a:r>
            <a:r>
              <a:rPr lang="pt-BR" sz="3500" dirty="0"/>
              <a:t>, de eficiência e de uso racional da água, da energia e de outros recursos naturais, do reúso de efluentes sanitários e do aproveitamento de águas de chuva, em conformidade com os serviços a serem prestados;  </a:t>
            </a:r>
            <a:endParaRPr lang="pt-BR" sz="3500" dirty="0" smtClean="0"/>
          </a:p>
          <a:p>
            <a:pPr algn="just"/>
            <a:r>
              <a:rPr lang="pt-BR" sz="3500" dirty="0"/>
              <a:t>        </a:t>
            </a:r>
          </a:p>
          <a:p>
            <a:pPr algn="just"/>
            <a:r>
              <a:rPr lang="pt-BR" sz="3500" dirty="0"/>
              <a:t>II - possíveis </a:t>
            </a:r>
            <a:r>
              <a:rPr lang="pt-BR" sz="3500" dirty="0">
                <a:solidFill>
                  <a:srgbClr val="0070C0"/>
                </a:solidFill>
              </a:rPr>
              <a:t>fontes de receitas alternativas, complementares ou acessórias</a:t>
            </a:r>
            <a:r>
              <a:rPr lang="pt-BR" sz="3500" dirty="0"/>
              <a:t>, bem como as provenientes de projetos associados, incluindo, entre outras, a alienação e o uso de efluentes sanitários para a produção de água de reúso, com possibilidade de as receitas serem compartilhadas entre o contratante e o contratado, caso aplicável;   </a:t>
            </a:r>
            <a:endParaRPr lang="pt-BR" sz="3500" dirty="0" smtClean="0"/>
          </a:p>
          <a:p>
            <a:pPr algn="just"/>
            <a:r>
              <a:rPr lang="pt-BR" sz="3200" dirty="0"/>
              <a:t>       </a:t>
            </a:r>
          </a:p>
        </p:txBody>
      </p:sp>
    </p:spTree>
    <p:extLst>
      <p:ext uri="{BB962C8B-B14F-4D97-AF65-F5344CB8AC3E}">
        <p14:creationId xmlns:p14="http://schemas.microsoft.com/office/powerpoint/2010/main" val="86771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D1945-CCE7-CCD2-9355-260F7FDE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9D81FA1-50A4-47FD-E90A-7B9CAE49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CF6C05-780A-35A5-F084-6584943F24E2}"/>
              </a:ext>
            </a:extLst>
          </p:cNvPr>
          <p:cNvSpPr txBox="1"/>
          <p:nvPr/>
        </p:nvSpPr>
        <p:spPr>
          <a:xfrm>
            <a:off x="966328" y="176562"/>
            <a:ext cx="1553064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5000" b="1" dirty="0" smtClean="0"/>
              <a:t>Imposições oriundas da Lei nº 14.026/2020</a:t>
            </a:r>
            <a:endParaRPr lang="pt-BR" sz="5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DCC16-0B2C-5831-4652-BF695F9A167F}"/>
              </a:ext>
            </a:extLst>
          </p:cNvPr>
          <p:cNvSpPr txBox="1"/>
          <p:nvPr/>
        </p:nvSpPr>
        <p:spPr>
          <a:xfrm>
            <a:off x="966328" y="1142133"/>
            <a:ext cx="1628775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Art. 10-A. Os contratos relativos à prestação dos serviços públicos de saneamento básico deverão conter, expressamente, sob pena de nulidade, as cláusulas essenciais previstas no </a:t>
            </a:r>
            <a:r>
              <a:rPr lang="pt-BR" sz="3600" u="sng" dirty="0">
                <a:hlinkClick r:id="rId3"/>
              </a:rPr>
              <a:t>art. 23 da Lei nº 8.987, de 13 de fevereiro de 199</a:t>
            </a:r>
            <a:r>
              <a:rPr lang="pt-BR" sz="3600" dirty="0"/>
              <a:t>5, além das seguintes disposições: </a:t>
            </a:r>
            <a:endParaRPr lang="pt-BR" sz="3600" dirty="0" smtClean="0"/>
          </a:p>
          <a:p>
            <a:pPr algn="just"/>
            <a:endParaRPr lang="pt-BR" sz="3600" dirty="0"/>
          </a:p>
          <a:p>
            <a:pPr algn="just"/>
            <a:r>
              <a:rPr lang="pt-BR" sz="3600" dirty="0" smtClean="0"/>
              <a:t>(...)</a:t>
            </a:r>
          </a:p>
          <a:p>
            <a:pPr algn="just"/>
            <a:r>
              <a:rPr lang="pt-BR" sz="3600" dirty="0"/>
              <a:t>       </a:t>
            </a:r>
          </a:p>
          <a:p>
            <a:pPr algn="just"/>
            <a:r>
              <a:rPr lang="pt-BR" sz="3600" dirty="0"/>
              <a:t>III - metodologia de cálculo de eventual </a:t>
            </a:r>
            <a:r>
              <a:rPr lang="pt-BR" sz="3600" dirty="0">
                <a:solidFill>
                  <a:srgbClr val="0070C0"/>
                </a:solidFill>
              </a:rPr>
              <a:t>indenização</a:t>
            </a:r>
            <a:r>
              <a:rPr lang="pt-BR" sz="3600" dirty="0"/>
              <a:t> relativa aos bens reversíveis não amortizados por ocasião da extinção do contrato; e       </a:t>
            </a:r>
            <a:endParaRPr lang="pt-BR" sz="3600" dirty="0" smtClean="0"/>
          </a:p>
          <a:p>
            <a:pPr algn="just"/>
            <a:r>
              <a:rPr lang="pt-BR" sz="3600" dirty="0"/>
              <a:t>   </a:t>
            </a:r>
          </a:p>
          <a:p>
            <a:pPr algn="just"/>
            <a:r>
              <a:rPr lang="pt-BR" sz="3600" dirty="0"/>
              <a:t>IV - </a:t>
            </a:r>
            <a:r>
              <a:rPr lang="pt-BR" sz="3600" dirty="0">
                <a:solidFill>
                  <a:srgbClr val="0070C0"/>
                </a:solidFill>
              </a:rPr>
              <a:t>repartição de riscos entre as partes</a:t>
            </a:r>
            <a:r>
              <a:rPr lang="pt-BR" sz="3600" dirty="0"/>
              <a:t>, incluindo os referentes a caso fortuito, força maior, fato do príncipe e álea econômica extraordinária</a:t>
            </a:r>
          </a:p>
        </p:txBody>
      </p:sp>
    </p:spTree>
    <p:extLst>
      <p:ext uri="{BB962C8B-B14F-4D97-AF65-F5344CB8AC3E}">
        <p14:creationId xmlns:p14="http://schemas.microsoft.com/office/powerpoint/2010/main" val="79968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D1945-CCE7-CCD2-9355-260F7FDE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9D81FA1-50A4-47FD-E90A-7B9CAE49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CF6C05-780A-35A5-F084-6584943F24E2}"/>
              </a:ext>
            </a:extLst>
          </p:cNvPr>
          <p:cNvSpPr txBox="1"/>
          <p:nvPr/>
        </p:nvSpPr>
        <p:spPr>
          <a:xfrm>
            <a:off x="966328" y="176562"/>
            <a:ext cx="1553064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5000" b="1" dirty="0" smtClean="0"/>
              <a:t>Destaques da Lei nº 14.133/2021 - NLLCA</a:t>
            </a:r>
            <a:endParaRPr lang="pt-BR" sz="5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DCC16-0B2C-5831-4652-BF695F9A167F}"/>
              </a:ext>
            </a:extLst>
          </p:cNvPr>
          <p:cNvSpPr txBox="1"/>
          <p:nvPr/>
        </p:nvSpPr>
        <p:spPr>
          <a:xfrm>
            <a:off x="966328" y="1142133"/>
            <a:ext cx="1628775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36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200" dirty="0" smtClean="0"/>
              <a:t>Necessidade de elaboração dos Estudos Técnicos Preliminares e EVTEA;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42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42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200" dirty="0" smtClean="0"/>
              <a:t>Importância da previsão e detalhamento das cláusulas de reequilíbrio econômico-financeiro;</a:t>
            </a:r>
            <a:r>
              <a:rPr lang="pt-BR" sz="4200" dirty="0"/>
              <a:t>      </a:t>
            </a:r>
            <a:endParaRPr lang="pt-BR" sz="4200" dirty="0" smtClean="0"/>
          </a:p>
          <a:p>
            <a:pPr algn="just"/>
            <a:r>
              <a:rPr lang="pt-BR" sz="4200" dirty="0"/>
              <a:t> </a:t>
            </a:r>
            <a:endParaRPr lang="pt-BR" sz="4200" dirty="0" smtClean="0"/>
          </a:p>
          <a:p>
            <a:pPr algn="just"/>
            <a:endParaRPr lang="pt-BR" sz="42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200" dirty="0" smtClean="0"/>
              <a:t>Elaboração da Matriz de riscos contratuais de forma a definir quem arca com eventos incertos ocorridos durante a execução do contrato (distribuição de responsabilidades entre contratante e contratado).</a:t>
            </a:r>
            <a:endParaRPr lang="pt-BR" sz="4200" dirty="0"/>
          </a:p>
        </p:txBody>
      </p:sp>
    </p:spTree>
    <p:extLst>
      <p:ext uri="{BB962C8B-B14F-4D97-AF65-F5344CB8AC3E}">
        <p14:creationId xmlns:p14="http://schemas.microsoft.com/office/powerpoint/2010/main" val="92546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D1945-CCE7-CCD2-9355-260F7FDE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9D81FA1-50A4-47FD-E90A-7B9CAE49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CF6C05-780A-35A5-F084-6584943F24E2}"/>
              </a:ext>
            </a:extLst>
          </p:cNvPr>
          <p:cNvSpPr txBox="1"/>
          <p:nvPr/>
        </p:nvSpPr>
        <p:spPr>
          <a:xfrm>
            <a:off x="966328" y="176562"/>
            <a:ext cx="1553064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5000" b="1" dirty="0" smtClean="0"/>
              <a:t>Boas práticas apontadas pelos Tribunais de Contas</a:t>
            </a:r>
            <a:endParaRPr lang="pt-BR" sz="5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DCC16-0B2C-5831-4652-BF695F9A167F}"/>
              </a:ext>
            </a:extLst>
          </p:cNvPr>
          <p:cNvSpPr txBox="1"/>
          <p:nvPr/>
        </p:nvSpPr>
        <p:spPr>
          <a:xfrm>
            <a:off x="685800" y="1038336"/>
            <a:ext cx="1656827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800" dirty="0" smtClean="0"/>
              <a:t>As </a:t>
            </a:r>
            <a:r>
              <a:rPr lang="pt-BR" sz="3800" dirty="0"/>
              <a:t>Unidades Gestoras devem avaliar, basicamente: </a:t>
            </a:r>
            <a:endParaRPr lang="pt-BR" sz="3800" dirty="0" smtClean="0"/>
          </a:p>
          <a:p>
            <a:pPr algn="just"/>
            <a:endParaRPr lang="pt-BR" sz="3800" dirty="0"/>
          </a:p>
          <a:p>
            <a:pPr algn="just"/>
            <a:r>
              <a:rPr lang="pt-BR" sz="3800" dirty="0"/>
              <a:t>• Quais são os aterros sanitários disponíveis nos seus arredores e qual a sua viabilidade econômica em decorrência das distâncias; </a:t>
            </a:r>
            <a:endParaRPr lang="pt-BR" sz="3800" dirty="0" smtClean="0"/>
          </a:p>
          <a:p>
            <a:pPr algn="just"/>
            <a:endParaRPr lang="pt-BR" sz="3800" dirty="0"/>
          </a:p>
          <a:p>
            <a:pPr algn="just"/>
            <a:r>
              <a:rPr lang="pt-BR" sz="3800" dirty="0"/>
              <a:t>• O processo de logística dos serviços: o fluxo origem-destino, itinerários, distâncias de deslocamento dos roteiros e a quantidade de veículos necessária; </a:t>
            </a:r>
            <a:endParaRPr lang="pt-BR" sz="3800" dirty="0" smtClean="0"/>
          </a:p>
          <a:p>
            <a:pPr algn="just"/>
            <a:endParaRPr lang="pt-BR" sz="3800" dirty="0"/>
          </a:p>
          <a:p>
            <a:pPr algn="just"/>
            <a:r>
              <a:rPr lang="pt-BR" sz="3800" dirty="0"/>
              <a:t>• O conjunto de instalações necessárias para a execução adequada dos serviços, como pontos de entrega de resíduos e instalações de triagens e transbordos;  </a:t>
            </a:r>
          </a:p>
        </p:txBody>
      </p:sp>
    </p:spTree>
    <p:extLst>
      <p:ext uri="{BB962C8B-B14F-4D97-AF65-F5344CB8AC3E}">
        <p14:creationId xmlns:p14="http://schemas.microsoft.com/office/powerpoint/2010/main" val="319583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D1945-CCE7-CCD2-9355-260F7FDE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9D81FA1-50A4-47FD-E90A-7B9CAE49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CF6C05-780A-35A5-F084-6584943F24E2}"/>
              </a:ext>
            </a:extLst>
          </p:cNvPr>
          <p:cNvSpPr txBox="1"/>
          <p:nvPr/>
        </p:nvSpPr>
        <p:spPr>
          <a:xfrm>
            <a:off x="966328" y="176562"/>
            <a:ext cx="1553064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5000" b="1" dirty="0" smtClean="0"/>
              <a:t>Boas práticas apontadas pelos Tribunais de Contas</a:t>
            </a:r>
            <a:endParaRPr lang="pt-BR" sz="5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DCC16-0B2C-5831-4652-BF695F9A167F}"/>
              </a:ext>
            </a:extLst>
          </p:cNvPr>
          <p:cNvSpPr txBox="1"/>
          <p:nvPr/>
        </p:nvSpPr>
        <p:spPr>
          <a:xfrm>
            <a:off x="685800" y="1038336"/>
            <a:ext cx="16568278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/>
              <a:t>As </a:t>
            </a:r>
            <a:r>
              <a:rPr lang="pt-BR" sz="3600" dirty="0"/>
              <a:t>Unidades Gestoras devem avaliar, basicamente: </a:t>
            </a:r>
            <a:endParaRPr lang="pt-BR" sz="3600" dirty="0" smtClean="0"/>
          </a:p>
          <a:p>
            <a:pPr algn="just"/>
            <a:endParaRPr lang="pt-BR" sz="3600" dirty="0"/>
          </a:p>
          <a:p>
            <a:pPr algn="just"/>
            <a:r>
              <a:rPr lang="pt-BR" sz="3600" dirty="0" smtClean="0"/>
              <a:t>• </a:t>
            </a:r>
            <a:r>
              <a:rPr lang="pt-BR" sz="3600" dirty="0"/>
              <a:t>A quantidade de resíduos a ser coletada (mediante séries históricas), considerando-se ainda o crescimento populacional e as variações sazonais decorrentes das temporadas de turismo;  </a:t>
            </a:r>
            <a:endParaRPr lang="pt-BR" sz="3600" dirty="0" smtClean="0"/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• Os tipos de resíduos a serem coletados (em geral, recomenda-se que a coleta seletiva seja licitada separadamente da coleta convencional);  </a:t>
            </a:r>
            <a:endParaRPr lang="pt-BR" sz="3600" dirty="0" smtClean="0"/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• A possibilidade de consorciamento entre municípios próximos para o compartilhamento das estações de transbordo e o transporte até o aterro sanitário, ou até mesmo a implantação de um aterro sanitário para atender a um grupo de </a:t>
            </a:r>
            <a:r>
              <a:rPr lang="pt-BR" sz="3600" dirty="0" smtClean="0"/>
              <a:t>municípios.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86748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D1945-CCE7-CCD2-9355-260F7FDE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9D81FA1-50A4-47FD-E90A-7B9CAE49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CF6C05-780A-35A5-F084-6584943F24E2}"/>
              </a:ext>
            </a:extLst>
          </p:cNvPr>
          <p:cNvSpPr txBox="1"/>
          <p:nvPr/>
        </p:nvSpPr>
        <p:spPr>
          <a:xfrm>
            <a:off x="966328" y="176562"/>
            <a:ext cx="1553064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5000" b="1" dirty="0" smtClean="0"/>
              <a:t>Boas práticas apontadas pelos Tribunais de Contas</a:t>
            </a:r>
            <a:endParaRPr lang="pt-BR" sz="5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DCC16-0B2C-5831-4652-BF695F9A167F}"/>
              </a:ext>
            </a:extLst>
          </p:cNvPr>
          <p:cNvSpPr txBox="1"/>
          <p:nvPr/>
        </p:nvSpPr>
        <p:spPr>
          <a:xfrm>
            <a:off x="685800" y="1409700"/>
            <a:ext cx="1656827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O Parcelamento do objeto deve ser buscado sempre que possível, uma vez que: </a:t>
            </a:r>
          </a:p>
          <a:p>
            <a:pPr algn="just"/>
            <a:endParaRPr lang="pt-BR" sz="4000" dirty="0" smtClean="0"/>
          </a:p>
          <a:p>
            <a:pPr algn="just"/>
            <a:r>
              <a:rPr lang="pt-BR" sz="4000" dirty="0" smtClean="0"/>
              <a:t>• </a:t>
            </a:r>
            <a:r>
              <a:rPr lang="pt-BR" sz="4000" dirty="0"/>
              <a:t>Não há impedimento técnico na execução das atividades de coleta de resíduos sólidos urbanos, varrição manual e operação e manutenção de aterro por empresas distintas, vez que os serviços não são interdependentes e utilizam equipamentos e mão de obra diferenciados;  </a:t>
            </a:r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r>
              <a:rPr lang="pt-BR" sz="4000" dirty="0" smtClean="0"/>
              <a:t>• </a:t>
            </a:r>
            <a:r>
              <a:rPr lang="pt-BR" sz="4000" dirty="0"/>
              <a:t>Há a possibilidade de em uma única licitação, por meio de lotes, separar a prestação de serviços de coleta de resíduos sólidos domiciliares, recicláveis, da saúde, da varrição manual ou mecânica, de resíduos da construção civil e a operação e manutenção de aterro sanitário, por exemplo;  </a:t>
            </a:r>
          </a:p>
        </p:txBody>
      </p:sp>
    </p:spTree>
    <p:extLst>
      <p:ext uri="{BB962C8B-B14F-4D97-AF65-F5344CB8AC3E}">
        <p14:creationId xmlns:p14="http://schemas.microsoft.com/office/powerpoint/2010/main" val="2044521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D1945-CCE7-CCD2-9355-260F7FDE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9D81FA1-50A4-47FD-E90A-7B9CAE49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CF6C05-780A-35A5-F084-6584943F24E2}"/>
              </a:ext>
            </a:extLst>
          </p:cNvPr>
          <p:cNvSpPr txBox="1"/>
          <p:nvPr/>
        </p:nvSpPr>
        <p:spPr>
          <a:xfrm>
            <a:off x="966328" y="176562"/>
            <a:ext cx="1553064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5000" b="1" dirty="0" smtClean="0"/>
              <a:t>Boas práticas apontadas pelos Tribunais de Contas</a:t>
            </a:r>
            <a:endParaRPr lang="pt-BR" sz="5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DCC16-0B2C-5831-4652-BF695F9A167F}"/>
              </a:ext>
            </a:extLst>
          </p:cNvPr>
          <p:cNvSpPr txBox="1"/>
          <p:nvPr/>
        </p:nvSpPr>
        <p:spPr>
          <a:xfrm>
            <a:off x="609600" y="1465298"/>
            <a:ext cx="1656827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200" dirty="0" smtClean="0"/>
              <a:t>O Parcelamento do objeto deve ser buscado sempre que possível, uma vez que: </a:t>
            </a:r>
          </a:p>
          <a:p>
            <a:pPr algn="just"/>
            <a:endParaRPr lang="pt-BR" sz="4200" dirty="0" smtClean="0"/>
          </a:p>
          <a:p>
            <a:pPr algn="just"/>
            <a:r>
              <a:rPr lang="pt-BR" sz="4200" dirty="0" smtClean="0"/>
              <a:t>• </a:t>
            </a:r>
            <a:r>
              <a:rPr lang="pt-BR" sz="4200" dirty="0"/>
              <a:t>Não há ganhos de escala na indivisibilidade, diante da impossibilidade de se compartilhar equipes e equipamentos entre as atividades, sem prejuízo da qualidade dos serviços;  </a:t>
            </a:r>
            <a:endParaRPr lang="pt-BR" sz="4200" dirty="0" smtClean="0"/>
          </a:p>
          <a:p>
            <a:pPr algn="just"/>
            <a:endParaRPr lang="pt-BR" sz="4200" dirty="0"/>
          </a:p>
          <a:p>
            <a:pPr algn="just"/>
            <a:r>
              <a:rPr lang="pt-BR" sz="4200" dirty="0"/>
              <a:t>• Estimula a ampla concorrência e, consequentemente, a oferta de preços mais competitivos, beneficiando o erário municipal.</a:t>
            </a:r>
          </a:p>
        </p:txBody>
      </p:sp>
    </p:spTree>
    <p:extLst>
      <p:ext uri="{BB962C8B-B14F-4D97-AF65-F5344CB8AC3E}">
        <p14:creationId xmlns:p14="http://schemas.microsoft.com/office/powerpoint/2010/main" val="1494397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D1945-CCE7-CCD2-9355-260F7FDE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9D81FA1-50A4-47FD-E90A-7B9CAE49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CF6C05-780A-35A5-F084-6584943F24E2}"/>
              </a:ext>
            </a:extLst>
          </p:cNvPr>
          <p:cNvSpPr txBox="1"/>
          <p:nvPr/>
        </p:nvSpPr>
        <p:spPr>
          <a:xfrm>
            <a:off x="966328" y="176562"/>
            <a:ext cx="1553064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5000" b="1" dirty="0" smtClean="0"/>
              <a:t>Boas práticas apontadas pelos Tribunais de Contas</a:t>
            </a:r>
            <a:endParaRPr lang="pt-BR" sz="5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DCC16-0B2C-5831-4652-BF695F9A167F}"/>
              </a:ext>
            </a:extLst>
          </p:cNvPr>
          <p:cNvSpPr txBox="1"/>
          <p:nvPr/>
        </p:nvSpPr>
        <p:spPr>
          <a:xfrm>
            <a:off x="609600" y="1714500"/>
            <a:ext cx="1656827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200" dirty="0"/>
              <a:t> </a:t>
            </a:r>
            <a:r>
              <a:rPr lang="pt-BR" sz="4200" dirty="0" smtClean="0"/>
              <a:t>Considerar </a:t>
            </a:r>
            <a:r>
              <a:rPr lang="pt-BR" sz="4200" dirty="0"/>
              <a:t>a assimetria de informação existente em relação ao valor de mercado para a destinação final dos resíduos, em razão da precificação dos serviços não partir da Administração contratante, mas derivar de cotações obtidas com as próprias empresas prestadoras dos serviços. </a:t>
            </a:r>
            <a:endParaRPr lang="pt-BR" sz="42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42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200" dirty="0"/>
              <a:t>Há que se avaliar técnica e economicamente a contratação de forma isolada da destinação final com a empresa detentora do aterro sanitário, a fim de evitar a reincidência de BDI na subcontratação do serviço em conjunto com outra etapa da prestação.</a:t>
            </a:r>
          </a:p>
        </p:txBody>
      </p:sp>
    </p:spTree>
    <p:extLst>
      <p:ext uri="{BB962C8B-B14F-4D97-AF65-F5344CB8AC3E}">
        <p14:creationId xmlns:p14="http://schemas.microsoft.com/office/powerpoint/2010/main" val="2855051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DE00B-B1C4-4119-1EF3-178E34B06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E9989627-AD8D-8164-162E-4F9289699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A3DCC75-AD4C-24E8-6224-F65294AA5317}"/>
              </a:ext>
            </a:extLst>
          </p:cNvPr>
          <p:cNvSpPr txBox="1"/>
          <p:nvPr/>
        </p:nvSpPr>
        <p:spPr>
          <a:xfrm>
            <a:off x="533400" y="723900"/>
            <a:ext cx="16383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5400" b="1" dirty="0"/>
              <a:t>Como podem ser melhorado os </a:t>
            </a:r>
            <a:r>
              <a:rPr lang="pt-BR" sz="5400" b="1" dirty="0">
                <a:solidFill>
                  <a:srgbClr val="0070C0"/>
                </a:solidFill>
              </a:rPr>
              <a:t>editais de licitações </a:t>
            </a:r>
            <a:r>
              <a:rPr lang="pt-BR" sz="5400" b="1" dirty="0"/>
              <a:t>de </a:t>
            </a:r>
            <a:r>
              <a:rPr lang="pt-BR" sz="5400" b="1" dirty="0">
                <a:solidFill>
                  <a:srgbClr val="0070C0"/>
                </a:solidFill>
              </a:rPr>
              <a:t>limpeza urbana e Resíduos sólidos?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C7FFAC-F7C7-78F8-2405-11A171B60442}"/>
              </a:ext>
            </a:extLst>
          </p:cNvPr>
          <p:cNvSpPr txBox="1"/>
          <p:nvPr/>
        </p:nvSpPr>
        <p:spPr>
          <a:xfrm>
            <a:off x="1371600" y="2781300"/>
            <a:ext cx="14935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4200" dirty="0"/>
              <a:t>Envolvimento técnico-multidisciplinar,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4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4200" dirty="0"/>
              <a:t>Uso de minutas padronizadas,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4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4200" dirty="0"/>
              <a:t> Realização de audiências públicas e benchmarking com outras administrações (A transparência e a robustez dos editais favorecem a competitividade e diminuem riscos de </a:t>
            </a:r>
            <a:r>
              <a:rPr lang="pt-BR" sz="4200" dirty="0" smtClean="0"/>
              <a:t>judicialização e intervenções na esfera de controle)</a:t>
            </a:r>
            <a:endParaRPr lang="pt-BR" sz="4200" dirty="0"/>
          </a:p>
        </p:txBody>
      </p:sp>
    </p:spTree>
    <p:extLst>
      <p:ext uri="{BB962C8B-B14F-4D97-AF65-F5344CB8AC3E}">
        <p14:creationId xmlns:p14="http://schemas.microsoft.com/office/powerpoint/2010/main" val="207079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778663" y="1436252"/>
            <a:ext cx="14806874" cy="118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65"/>
              </a:lnSpc>
            </a:pP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Abhaya Libre Medium"/>
              </a:rPr>
              <a:t>NOSSO OBJETIVO DE HOJE: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143000" y="3314700"/>
            <a:ext cx="15163800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ea typeface="Lora SemiBold"/>
                <a:cs typeface="Lora SemiBold"/>
                <a:sym typeface="Lora SemiBold"/>
              </a:rPr>
              <a:t>Apontar alterações que devem ser promovidas nos editais de licitação com o objetivo de proporcionar segurança jurídica nos contratos públicos de limpeza urbana e gestão de resíduos.</a:t>
            </a:r>
            <a:endParaRPr lang="pt-BR" sz="4400" b="1" dirty="0">
              <a:solidFill>
                <a:schemeClr val="accent1">
                  <a:lumMod val="50000"/>
                </a:schemeClr>
              </a:solidFill>
              <a:ea typeface="Lora SemiBold"/>
              <a:cs typeface="Lora SemiBold"/>
              <a:sym typeface="Lora SemiBold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31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85800" y="490861"/>
            <a:ext cx="164406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bhaya Libre Medium" panose="020B0604020202020204" charset="0"/>
                <a:cs typeface="Abhaya Libre Medium" panose="020B0604020202020204" charset="0"/>
              </a:rPr>
              <a:t>EIS O NOSSO DESAFIO </a:t>
            </a:r>
          </a:p>
          <a:p>
            <a:pPr algn="ctr"/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bhaya Libre Medium" panose="020B0604020202020204" charset="0"/>
                <a:cs typeface="Abhaya Libre Medium" panose="020B0604020202020204" charset="0"/>
              </a:rPr>
              <a:t>MUITO OBRIGADO</a:t>
            </a:r>
            <a:r>
              <a:rPr lang="pt-BR" sz="5400" dirty="0" smtClean="0">
                <a:solidFill>
                  <a:schemeClr val="accent1">
                    <a:lumMod val="50000"/>
                  </a:schemeClr>
                </a:solidFill>
                <a:latin typeface="Abhaya Libre Medium" panose="020B0604020202020204" charset="0"/>
                <a:cs typeface="Abhaya Libre Medium" panose="020B0604020202020204" charset="0"/>
              </a:rPr>
              <a:t>!</a:t>
            </a:r>
          </a:p>
          <a:p>
            <a:pPr algn="ctr"/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  <a:latin typeface="Abhaya Libre Medium" panose="020B0604020202020204" charset="0"/>
                <a:cs typeface="Abhaya Libre Medium" panose="020B0604020202020204" charset="0"/>
              </a:rPr>
              <a:t>Conselheiro Substituto Francisco Júnior Ferreira da Silva</a:t>
            </a:r>
            <a:endParaRPr lang="pt-BR" sz="5400" b="1" dirty="0">
              <a:solidFill>
                <a:schemeClr val="accent1">
                  <a:lumMod val="50000"/>
                </a:schemeClr>
              </a:solidFill>
              <a:latin typeface="Abhaya Libre Medium" panose="020B0604020202020204" charset="0"/>
              <a:cs typeface="Abhaya Libre Medium" panose="020B0604020202020204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193116"/>
              </p:ext>
            </p:extLst>
          </p:nvPr>
        </p:nvGraphicFramePr>
        <p:xfrm>
          <a:off x="5105400" y="3247361"/>
          <a:ext cx="829441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444">
                  <a:extLst>
                    <a:ext uri="{9D8B030D-6E8A-4147-A177-3AD203B41FA5}">
                      <a16:colId xmlns:a16="http://schemas.microsoft.com/office/drawing/2014/main" val="1725500999"/>
                    </a:ext>
                  </a:extLst>
                </a:gridCol>
                <a:gridCol w="6631966">
                  <a:extLst>
                    <a:ext uri="{9D8B030D-6E8A-4147-A177-3AD203B41FA5}">
                      <a16:colId xmlns:a16="http://schemas.microsoft.com/office/drawing/2014/main" val="2611719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  <a:hlinkClick r:id="rId3"/>
                        </a:rPr>
                        <a:t>audtce@gmail.com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hlinkClick r:id="rId4"/>
                        </a:rPr>
                        <a:t>467@tce.ro.gov.br</a:t>
                      </a:r>
                      <a:endParaRPr lang="pt-B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622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r>
                        <a:rPr lang="pt-BR" dirty="0"/>
                        <a:t>(69)</a:t>
                      </a:r>
                      <a:r>
                        <a:rPr lang="pt-BR" baseline="0" dirty="0"/>
                        <a:t> </a:t>
                      </a:r>
                      <a:r>
                        <a:rPr lang="pt-BR" baseline="0" dirty="0" smtClean="0"/>
                        <a:t>98412 - 0578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146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r>
                        <a:rPr lang="pt-BR" dirty="0"/>
                        <a:t>(69) </a:t>
                      </a:r>
                      <a:r>
                        <a:rPr lang="pt-BR" dirty="0" smtClean="0"/>
                        <a:t>98412 – 0578</a:t>
                      </a:r>
                    </a:p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35076"/>
                  </a:ext>
                </a:extLst>
              </a:tr>
            </a:tbl>
          </a:graphicData>
        </a:graphic>
      </p:graphicFrame>
      <p:pic>
        <p:nvPicPr>
          <p:cNvPr id="16" name="Imagem 15" descr="Download Black Email Png HQ PNG Image | FreePNGIm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79" y="3355489"/>
            <a:ext cx="1107117" cy="110711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484" y="4692296"/>
            <a:ext cx="1066892" cy="1036410"/>
          </a:xfrm>
          <a:prstGeom prst="rect">
            <a:avLst/>
          </a:prstGeom>
        </p:spPr>
      </p:pic>
      <p:pic>
        <p:nvPicPr>
          <p:cNvPr id="10" name="Imagem 9" descr="C:\Users\467\AppData\Local\Microsoft\Windows\INetCache\Content.MSO\BB45186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83" y="6183514"/>
            <a:ext cx="1021754" cy="820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2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94;p15" descr="INTERNO.jpg"/>
          <p:cNvPicPr preferRelativeResize="0"/>
          <p:nvPr/>
        </p:nvPicPr>
        <p:blipFill rotWithShape="1">
          <a:blip r:embed="rId2">
            <a:alphaModFix/>
          </a:blip>
          <a:srcRect t="-1087" b="2375"/>
          <a:stretch/>
        </p:blipFill>
        <p:spPr>
          <a:xfrm>
            <a:off x="0" y="9182100"/>
            <a:ext cx="182880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838200" y="419100"/>
            <a:ext cx="1188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332C2C"/>
                </a:solidFill>
                <a:cs typeface="Calibri" panose="020F0502020204030204" pitchFamily="34" charset="0"/>
              </a:rPr>
              <a:t>a </a:t>
            </a:r>
            <a:r>
              <a:rPr lang="en-US" sz="4000" b="1" dirty="0">
                <a:solidFill>
                  <a:srgbClr val="0070C0"/>
                </a:solidFill>
                <a:cs typeface="Calibri" panose="020F0502020204030204" pitchFamily="34" charset="0"/>
              </a:rPr>
              <a:t>ATRICON</a:t>
            </a:r>
            <a:r>
              <a:rPr lang="en-US" sz="4000" dirty="0">
                <a:solidFill>
                  <a:srgbClr val="332C2C"/>
                </a:solidFill>
                <a:cs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rgbClr val="332C2C"/>
                </a:solidFill>
                <a:cs typeface="Calibri" panose="020F0502020204030204" pitchFamily="34" charset="0"/>
              </a:rPr>
              <a:t>está </a:t>
            </a:r>
            <a:r>
              <a:rPr lang="en-US" sz="4000" dirty="0">
                <a:solidFill>
                  <a:srgbClr val="332C2C"/>
                </a:solidFill>
                <a:cs typeface="Calibri" panose="020F0502020204030204" pitchFamily="34" charset="0"/>
              </a:rPr>
              <a:t>alinhada aos propósitos e esforços de </a:t>
            </a:r>
            <a:r>
              <a:rPr lang="en-US" sz="4000" dirty="0" smtClean="0">
                <a:solidFill>
                  <a:srgbClr val="332C2C"/>
                </a:solidFill>
                <a:cs typeface="Calibri" panose="020F0502020204030204" pitchFamily="34" charset="0"/>
              </a:rPr>
              <a:t>Sustentabilidadede </a:t>
            </a:r>
            <a:r>
              <a:rPr lang="en-US" sz="4000" dirty="0">
                <a:solidFill>
                  <a:srgbClr val="332C2C"/>
                </a:solidFill>
                <a:cs typeface="Calibri" panose="020F0502020204030204" pitchFamily="34" charset="0"/>
              </a:rPr>
              <a:t>que estão sendo debatidos em </a:t>
            </a:r>
            <a:r>
              <a:rPr lang="en-US" sz="4000" b="1" dirty="0">
                <a:solidFill>
                  <a:srgbClr val="0070C0"/>
                </a:solidFill>
                <a:cs typeface="Calibri" panose="020F0502020204030204" pitchFamily="34" charset="0"/>
              </a:rPr>
              <a:t>nível mundial.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09700" y="6159193"/>
            <a:ext cx="929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bhaya Libre Medium" panose="020B0604020202020204" charset="0"/>
              </a:rPr>
              <a:t>Todos os </a:t>
            </a:r>
            <a:r>
              <a:rPr lang="en-US" sz="4000" b="1" dirty="0" smtClean="0">
                <a:cs typeface="Abhaya Libre Medium" panose="020B0604020202020204" charset="0"/>
              </a:rPr>
              <a:t>45 </a:t>
            </a:r>
            <a:r>
              <a:rPr lang="en-US" sz="4000" b="1" dirty="0">
                <a:cs typeface="Abhaya Libre Medium" panose="020B0604020202020204" charset="0"/>
              </a:rPr>
              <a:t>Projetos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bhaya Libre Medium" panose="020B0604020202020204" charset="0"/>
              </a:rPr>
              <a:t>do Plano de Gestão 2024-2025 estão alinhados à AGENDA 2030 da ONU.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cs typeface="Abhaya Libre Medium" panose="020B0604020202020204" charset="0"/>
            </a:endParaRPr>
          </a:p>
        </p:txBody>
      </p:sp>
      <p:pic>
        <p:nvPicPr>
          <p:cNvPr id="9" name="Imagem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B88F6DA-5A86-BE20-C6C5-28EEB5C34B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00" y="3924300"/>
            <a:ext cx="5416550" cy="3036450"/>
          </a:xfrm>
          <a:prstGeom prst="rect">
            <a:avLst/>
          </a:prstGeom>
        </p:spPr>
      </p:pic>
      <p:sp>
        <p:nvSpPr>
          <p:cNvPr id="10" name="Seta em Curva para Cima 9">
            <a:extLst>
              <a:ext uri="{FF2B5EF4-FFF2-40B4-BE49-F238E27FC236}">
                <a16:creationId xmlns:a16="http://schemas.microsoft.com/office/drawing/2014/main" id="{331BA6F4-EDFC-8336-3893-599A8033F619}"/>
              </a:ext>
            </a:extLst>
          </p:cNvPr>
          <p:cNvSpPr/>
          <p:nvPr/>
        </p:nvSpPr>
        <p:spPr>
          <a:xfrm rot="20607113">
            <a:off x="11028246" y="7288745"/>
            <a:ext cx="2057400" cy="68852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ta em Curva para Cima 15">
            <a:extLst>
              <a:ext uri="{FF2B5EF4-FFF2-40B4-BE49-F238E27FC236}">
                <a16:creationId xmlns:a16="http://schemas.microsoft.com/office/drawing/2014/main" id="{DCA1D420-D9FF-A591-257E-7F55F45ADAFE}"/>
              </a:ext>
            </a:extLst>
          </p:cNvPr>
          <p:cNvSpPr/>
          <p:nvPr/>
        </p:nvSpPr>
        <p:spPr>
          <a:xfrm rot="16200000" flipV="1">
            <a:off x="4945591" y="5305256"/>
            <a:ext cx="1134322" cy="586105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Seta Curva para a Esquerda 14">
            <a:extLst>
              <a:ext uri="{FF2B5EF4-FFF2-40B4-BE49-F238E27FC236}">
                <a16:creationId xmlns:a16="http://schemas.microsoft.com/office/drawing/2014/main" id="{55ACBE4F-44DB-96FB-FFBD-3071F62D491A}"/>
              </a:ext>
            </a:extLst>
          </p:cNvPr>
          <p:cNvSpPr/>
          <p:nvPr/>
        </p:nvSpPr>
        <p:spPr>
          <a:xfrm rot="8770230">
            <a:off x="3231947" y="5040897"/>
            <a:ext cx="630294" cy="165551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Seta Curva para Baixo 11">
            <a:extLst>
              <a:ext uri="{FF2B5EF4-FFF2-40B4-BE49-F238E27FC236}">
                <a16:creationId xmlns:a16="http://schemas.microsoft.com/office/drawing/2014/main" id="{349977EF-270B-40F0-1050-43FD97B0DE57}"/>
              </a:ext>
            </a:extLst>
          </p:cNvPr>
          <p:cNvSpPr/>
          <p:nvPr/>
        </p:nvSpPr>
        <p:spPr>
          <a:xfrm flipV="1">
            <a:off x="6142804" y="6515395"/>
            <a:ext cx="1981200" cy="87008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43000" y="3073254"/>
            <a:ext cx="151638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endParaRPr lang="pt-BR" sz="44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A1D2B26-3857-2F4B-F7C1-8DEFE41A4529}"/>
              </a:ext>
            </a:extLst>
          </p:cNvPr>
          <p:cNvSpPr txBox="1"/>
          <p:nvPr/>
        </p:nvSpPr>
        <p:spPr>
          <a:xfrm>
            <a:off x="838200" y="571500"/>
            <a:ext cx="1592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cs typeface="Abhaya Libre Medium" panose="020B0604020202020204" charset="0"/>
              </a:rPr>
              <a:t>Neste contexto, a </a:t>
            </a:r>
            <a:r>
              <a:rPr lang="en-US" sz="4000" b="1" dirty="0">
                <a:solidFill>
                  <a:srgbClr val="0070C0"/>
                </a:solidFill>
                <a:cs typeface="Abhaya Libre Medium" panose="020B0604020202020204" charset="0"/>
              </a:rPr>
              <a:t>ATRICON</a:t>
            </a:r>
            <a:r>
              <a:rPr lang="en-US" sz="4000" b="1" dirty="0">
                <a:cs typeface="Abhaya Libre Medium" panose="020B0604020202020204" charset="0"/>
              </a:rPr>
              <a:t> tem </a:t>
            </a:r>
            <a:r>
              <a:rPr lang="en-US" sz="4000" b="1" dirty="0">
                <a:solidFill>
                  <a:srgbClr val="0070C0"/>
                </a:solidFill>
                <a:cs typeface="Abhaya Libre Medium" panose="020B0604020202020204" charset="0"/>
              </a:rPr>
              <a:t>ações previstas </a:t>
            </a:r>
            <a:r>
              <a:rPr lang="en-US" sz="4000" b="1" dirty="0">
                <a:cs typeface="Abhaya Libre Medium" panose="020B0604020202020204" charset="0"/>
              </a:rPr>
              <a:t>de </a:t>
            </a:r>
            <a:r>
              <a:rPr lang="en-US" sz="4000" b="1" dirty="0">
                <a:solidFill>
                  <a:srgbClr val="0070C0"/>
                </a:solidFill>
                <a:cs typeface="Abhaya Libre Medium" panose="020B0604020202020204" charset="0"/>
              </a:rPr>
              <a:t>fomento</a:t>
            </a:r>
            <a:r>
              <a:rPr lang="en-US" sz="4000" b="1" dirty="0">
                <a:cs typeface="Abhaya Libre Medium" panose="020B0604020202020204" charset="0"/>
              </a:rPr>
              <a:t> à atuação  </a:t>
            </a:r>
            <a:r>
              <a:rPr lang="pt-BR" sz="4000" b="1" dirty="0"/>
              <a:t>coordenada do Sistema Tribunais de Contas em temas estratégicos e de </a:t>
            </a:r>
            <a:r>
              <a:rPr lang="pt-BR" sz="4000" b="1" dirty="0">
                <a:solidFill>
                  <a:srgbClr val="0070C0"/>
                </a:solidFill>
              </a:rPr>
              <a:t>alto impacto econômico e social.</a:t>
            </a:r>
            <a:endParaRPr lang="pt-BR" sz="4000" b="1" dirty="0">
              <a:solidFill>
                <a:srgbClr val="0070C0"/>
              </a:solidFill>
              <a:cs typeface="Abhaya Libre Medium" panose="020B0604020202020204" charset="0"/>
            </a:endParaRPr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79D765E-B366-13E9-3E13-4239296D79C9}"/>
              </a:ext>
            </a:extLst>
          </p:cNvPr>
          <p:cNvSpPr/>
          <p:nvPr/>
        </p:nvSpPr>
        <p:spPr>
          <a:xfrm>
            <a:off x="3581400" y="5947921"/>
            <a:ext cx="3276600" cy="1219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/>
              <a:t>Área de meio ambiente </a:t>
            </a:r>
          </a:p>
        </p:txBody>
      </p:sp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B79F9F36-7604-5FB0-6E87-B7B2FF4A854B}"/>
              </a:ext>
            </a:extLst>
          </p:cNvPr>
          <p:cNvSpPr/>
          <p:nvPr/>
        </p:nvSpPr>
        <p:spPr>
          <a:xfrm>
            <a:off x="1809750" y="3852179"/>
            <a:ext cx="3295650" cy="13459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 sobre o avanço do desmatamento e áreas degradadas em Unidades de Conservação</a:t>
            </a:r>
            <a:r>
              <a:rPr lang="pt-BR" dirty="0">
                <a:solidFill>
                  <a:schemeClr val="tx1"/>
                </a:solidFill>
                <a:effectLst/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553F9FC7-5637-C977-E5DC-B9D77E9BE21E}"/>
              </a:ext>
            </a:extLst>
          </p:cNvPr>
          <p:cNvSpPr/>
          <p:nvPr/>
        </p:nvSpPr>
        <p:spPr>
          <a:xfrm>
            <a:off x="5753100" y="3894486"/>
            <a:ext cx="2628900" cy="13036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 sobre a estrutura dos Tribunais de Contas na Temática Ambiental</a:t>
            </a:r>
            <a:r>
              <a:rPr lang="pt-BR" dirty="0">
                <a:solidFill>
                  <a:schemeClr val="tx1"/>
                </a:solidFill>
                <a:effectLst/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817AAA29-FAF1-0F77-DDF2-D8DD61788E1F}"/>
              </a:ext>
            </a:extLst>
          </p:cNvPr>
          <p:cNvSpPr/>
          <p:nvPr/>
        </p:nvSpPr>
        <p:spPr>
          <a:xfrm>
            <a:off x="502674" y="6348130"/>
            <a:ext cx="2286000" cy="121920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 de capacitação para auditores em mudanças climáticas e políticas climáticas</a:t>
            </a:r>
            <a:r>
              <a:rPr lang="pt-BR" dirty="0">
                <a:solidFill>
                  <a:schemeClr val="tx1"/>
                </a:solidFill>
                <a:effectLst/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F84951B9-C914-0D3C-BD05-25D15869DFDE}"/>
              </a:ext>
            </a:extLst>
          </p:cNvPr>
          <p:cNvSpPr/>
          <p:nvPr/>
        </p:nvSpPr>
        <p:spPr>
          <a:xfrm>
            <a:off x="8001000" y="6281941"/>
            <a:ext cx="2286000" cy="121920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Acompanhamento discussões na COP a ser realizada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Brasil </a:t>
            </a:r>
            <a:r>
              <a:rPr lang="pt-BR" dirty="0">
                <a:solidFill>
                  <a:schemeClr val="tx1"/>
                </a:solidFill>
                <a:effectLst/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73BD37B7-5BB1-2C23-48D2-B47687FE5C1B}"/>
              </a:ext>
            </a:extLst>
          </p:cNvPr>
          <p:cNvSpPr/>
          <p:nvPr/>
        </p:nvSpPr>
        <p:spPr>
          <a:xfrm>
            <a:off x="4781550" y="7468651"/>
            <a:ext cx="2286000" cy="121920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Nota Técnica sobre Emergência Climática</a:t>
            </a:r>
            <a:r>
              <a:rPr lang="pt-BR" dirty="0">
                <a:solidFill>
                  <a:schemeClr val="tx1"/>
                </a:solidFill>
                <a:effectLst/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Seta em Curva para Cima 9">
            <a:extLst>
              <a:ext uri="{FF2B5EF4-FFF2-40B4-BE49-F238E27FC236}">
                <a16:creationId xmlns:a16="http://schemas.microsoft.com/office/drawing/2014/main" id="{42C135DE-9F7F-C466-CC4E-55ADBAABCBFA}"/>
              </a:ext>
            </a:extLst>
          </p:cNvPr>
          <p:cNvSpPr/>
          <p:nvPr/>
        </p:nvSpPr>
        <p:spPr>
          <a:xfrm rot="2084594">
            <a:off x="3962400" y="7336410"/>
            <a:ext cx="819150" cy="39789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Seta Curva para Baixo 13">
            <a:extLst>
              <a:ext uri="{FF2B5EF4-FFF2-40B4-BE49-F238E27FC236}">
                <a16:creationId xmlns:a16="http://schemas.microsoft.com/office/drawing/2014/main" id="{D8262369-DD96-C573-2307-7063ECD66616}"/>
              </a:ext>
            </a:extLst>
          </p:cNvPr>
          <p:cNvSpPr/>
          <p:nvPr/>
        </p:nvSpPr>
        <p:spPr>
          <a:xfrm rot="9552392">
            <a:off x="2818486" y="7367735"/>
            <a:ext cx="1438587" cy="38750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8" name="Imagem 17" descr="Código QR&#10;&#10;Descrição gerada automaticamente">
            <a:extLst>
              <a:ext uri="{FF2B5EF4-FFF2-40B4-BE49-F238E27FC236}">
                <a16:creationId xmlns:a16="http://schemas.microsoft.com/office/drawing/2014/main" id="{7EEC3133-9B1A-5D56-ADCB-8E726DCE8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777" y="3338412"/>
            <a:ext cx="4025223" cy="4079618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1A011505-888C-014A-67E0-2007FB035FF4}"/>
              </a:ext>
            </a:extLst>
          </p:cNvPr>
          <p:cNvSpPr txBox="1"/>
          <p:nvPr/>
        </p:nvSpPr>
        <p:spPr>
          <a:xfrm>
            <a:off x="11620358" y="2943889"/>
            <a:ext cx="400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Plano de Gestão 2024-2025 da Atricon</a:t>
            </a:r>
          </a:p>
        </p:txBody>
      </p:sp>
    </p:spTree>
    <p:extLst>
      <p:ext uri="{BB962C8B-B14F-4D97-AF65-F5344CB8AC3E}">
        <p14:creationId xmlns:p14="http://schemas.microsoft.com/office/powerpoint/2010/main" val="28544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2A506-39E6-922B-F92A-0749E2D13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8DDEF212-B8CF-9FF7-9B69-3992951EF219}"/>
              </a:ext>
            </a:extLst>
          </p:cNvPr>
          <p:cNvSpPr txBox="1"/>
          <p:nvPr/>
        </p:nvSpPr>
        <p:spPr>
          <a:xfrm>
            <a:off x="1143000" y="3073254"/>
            <a:ext cx="151638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endParaRPr lang="pt-BR" sz="44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E60EB5E-D8C9-CFF0-8059-650A116B7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E2E63A3-7C6D-94FF-B653-45C9FCECC16F}"/>
              </a:ext>
            </a:extLst>
          </p:cNvPr>
          <p:cNvSpPr txBox="1"/>
          <p:nvPr/>
        </p:nvSpPr>
        <p:spPr>
          <a:xfrm>
            <a:off x="381000" y="647700"/>
            <a:ext cx="9601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400" b="1" i="0" dirty="0">
                <a:effectLst/>
              </a:rPr>
              <a:t>Além dos atuais Projetos relacionados ao </a:t>
            </a:r>
            <a:r>
              <a:rPr lang="pt-BR" sz="4400" b="1" i="0" dirty="0">
                <a:solidFill>
                  <a:srgbClr val="0070C0"/>
                </a:solidFill>
                <a:effectLst/>
              </a:rPr>
              <a:t>meio ambiente e sustentabilidade</a:t>
            </a:r>
            <a:r>
              <a:rPr lang="pt-BR" sz="4400" b="1" i="0" dirty="0">
                <a:effectLst/>
              </a:rPr>
              <a:t>, existe diretriz espec</a:t>
            </a:r>
            <a:r>
              <a:rPr lang="pt-BR" sz="4400" b="1" dirty="0"/>
              <a:t>ífica da</a:t>
            </a:r>
            <a:r>
              <a:rPr lang="pt-BR" sz="4400" b="1" dirty="0">
                <a:solidFill>
                  <a:srgbClr val="0070C0"/>
                </a:solidFill>
              </a:rPr>
              <a:t> Atricon </a:t>
            </a:r>
            <a:r>
              <a:rPr lang="pt-BR" sz="4400" b="1" dirty="0"/>
              <a:t>para que o sistema </a:t>
            </a:r>
            <a:r>
              <a:rPr lang="pt-BR" sz="4400" b="1" dirty="0" smtClean="0"/>
              <a:t>Tribunais de Contas possa  </a:t>
            </a:r>
            <a:r>
              <a:rPr lang="pt-BR" sz="4400" b="1" dirty="0"/>
              <a:t>atuar na </a:t>
            </a:r>
            <a:r>
              <a:rPr lang="pt-BR" sz="4400" b="1" dirty="0">
                <a:solidFill>
                  <a:srgbClr val="0070C0"/>
                </a:solidFill>
              </a:rPr>
              <a:t>Gestão de </a:t>
            </a:r>
            <a:r>
              <a:rPr lang="pt-BR" sz="4400" b="1" dirty="0" smtClean="0">
                <a:solidFill>
                  <a:srgbClr val="0070C0"/>
                </a:solidFill>
              </a:rPr>
              <a:t>Resíduos.</a:t>
            </a:r>
            <a:endParaRPr lang="pt-B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Interface gráfica do usuário, Texto&#10;&#10;Descrição gerada automaticamente com confiança média">
            <a:extLst>
              <a:ext uri="{FF2B5EF4-FFF2-40B4-BE49-F238E27FC236}">
                <a16:creationId xmlns:a16="http://schemas.microsoft.com/office/drawing/2014/main" id="{250194C7-B705-9191-1886-B708E08D4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457700"/>
            <a:ext cx="8293469" cy="3276600"/>
          </a:xfrm>
          <a:prstGeom prst="rect">
            <a:avLst/>
          </a:prstGeom>
        </p:spPr>
      </p:pic>
      <p:sp>
        <p:nvSpPr>
          <p:cNvPr id="5" name="Seta em Curva para Cima 4">
            <a:extLst>
              <a:ext uri="{FF2B5EF4-FFF2-40B4-BE49-F238E27FC236}">
                <a16:creationId xmlns:a16="http://schemas.microsoft.com/office/drawing/2014/main" id="{B9FB1D29-FC81-0B78-2B09-E0C353A4A041}"/>
              </a:ext>
            </a:extLst>
          </p:cNvPr>
          <p:cNvSpPr/>
          <p:nvPr/>
        </p:nvSpPr>
        <p:spPr>
          <a:xfrm rot="2260365">
            <a:off x="5234013" y="4823429"/>
            <a:ext cx="2895600" cy="1159316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 descr="Código QR&#10;&#10;Descrição gerada automaticamente">
            <a:extLst>
              <a:ext uri="{FF2B5EF4-FFF2-40B4-BE49-F238E27FC236}">
                <a16:creationId xmlns:a16="http://schemas.microsoft.com/office/drawing/2014/main" id="{3D0C3929-63F2-FEC0-A5C8-3EA1743AB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1054100"/>
            <a:ext cx="3276600" cy="3403600"/>
          </a:xfrm>
          <a:prstGeom prst="rect">
            <a:avLst/>
          </a:prstGeom>
        </p:spPr>
      </p:pic>
      <p:sp>
        <p:nvSpPr>
          <p:cNvPr id="8" name="Seta em Curva para Cima 7">
            <a:extLst>
              <a:ext uri="{FF2B5EF4-FFF2-40B4-BE49-F238E27FC236}">
                <a16:creationId xmlns:a16="http://schemas.microsoft.com/office/drawing/2014/main" id="{DB1FF2B6-2C4C-D31F-787F-DADADA434181}"/>
              </a:ext>
            </a:extLst>
          </p:cNvPr>
          <p:cNvSpPr/>
          <p:nvPr/>
        </p:nvSpPr>
        <p:spPr>
          <a:xfrm rot="18796697">
            <a:off x="15455901" y="4997343"/>
            <a:ext cx="2895600" cy="1159316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6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2A506-39E6-922B-F92A-0749E2D13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8DDEF212-B8CF-9FF7-9B69-3992951EF219}"/>
              </a:ext>
            </a:extLst>
          </p:cNvPr>
          <p:cNvSpPr txBox="1"/>
          <p:nvPr/>
        </p:nvSpPr>
        <p:spPr>
          <a:xfrm>
            <a:off x="1143000" y="3073254"/>
            <a:ext cx="151638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endParaRPr lang="pt-BR" sz="44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E60EB5E-D8C9-CFF0-8059-650A116B7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E2E63A3-7C6D-94FF-B653-45C9FCECC16F}"/>
              </a:ext>
            </a:extLst>
          </p:cNvPr>
          <p:cNvSpPr txBox="1"/>
          <p:nvPr/>
        </p:nvSpPr>
        <p:spPr>
          <a:xfrm>
            <a:off x="320040" y="1336185"/>
            <a:ext cx="10820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400" b="1" i="0" dirty="0" smtClean="0">
                <a:effectLst/>
              </a:rPr>
              <a:t>Com a promulgação da Lei 14.026/2020, foi elaborada a </a:t>
            </a:r>
            <a:r>
              <a:rPr lang="pt-BR" sz="4400" b="1" dirty="0" smtClean="0"/>
              <a:t>Nota Técnica Nº 01/2022.</a:t>
            </a:r>
            <a:r>
              <a:rPr lang="pt-BR" sz="4400" b="1" i="0" dirty="0" smtClean="0">
                <a:solidFill>
                  <a:srgbClr val="0070C0"/>
                </a:solidFill>
                <a:effectLst/>
              </a:rPr>
              <a:t> </a:t>
            </a:r>
            <a:endParaRPr lang="pt-B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eta em Curva para Cima 4">
            <a:extLst>
              <a:ext uri="{FF2B5EF4-FFF2-40B4-BE49-F238E27FC236}">
                <a16:creationId xmlns:a16="http://schemas.microsoft.com/office/drawing/2014/main" id="{B9FB1D29-FC81-0B78-2B09-E0C353A4A041}"/>
              </a:ext>
            </a:extLst>
          </p:cNvPr>
          <p:cNvSpPr/>
          <p:nvPr/>
        </p:nvSpPr>
        <p:spPr>
          <a:xfrm rot="2260365">
            <a:off x="4079623" y="4819741"/>
            <a:ext cx="2895600" cy="1159316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Seta em Curva para Cima 7">
            <a:extLst>
              <a:ext uri="{FF2B5EF4-FFF2-40B4-BE49-F238E27FC236}">
                <a16:creationId xmlns:a16="http://schemas.microsoft.com/office/drawing/2014/main" id="{DB1FF2B6-2C4C-D31F-787F-DADADA434181}"/>
              </a:ext>
            </a:extLst>
          </p:cNvPr>
          <p:cNvSpPr/>
          <p:nvPr/>
        </p:nvSpPr>
        <p:spPr>
          <a:xfrm rot="18796697">
            <a:off x="15455901" y="4997343"/>
            <a:ext cx="2895600" cy="1159316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883" y="561033"/>
            <a:ext cx="4107818" cy="32492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4055768"/>
            <a:ext cx="7924800" cy="45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6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251D3-50BA-4EB0-F92D-23352F94F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B46132-E77E-9DDD-314B-0FC31B28860D}"/>
              </a:ext>
            </a:extLst>
          </p:cNvPr>
          <p:cNvSpPr txBox="1"/>
          <p:nvPr/>
        </p:nvSpPr>
        <p:spPr>
          <a:xfrm>
            <a:off x="857250" y="4045322"/>
            <a:ext cx="1600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3400" b="1" dirty="0">
                <a:solidFill>
                  <a:srgbClr val="0070C0"/>
                </a:solidFill>
              </a:rPr>
              <a:t>Realizar fiscalização permanente,</a:t>
            </a:r>
            <a:r>
              <a:rPr lang="pt-BR" sz="3400" dirty="0"/>
              <a:t> com unidade vinculada à unidade superior de controle externo e </a:t>
            </a:r>
            <a:r>
              <a:rPr lang="pt-BR" sz="3400" b="1" dirty="0">
                <a:solidFill>
                  <a:srgbClr val="0070C0"/>
                </a:solidFill>
              </a:rPr>
              <a:t>especializada em saneamento básico </a:t>
            </a:r>
            <a:r>
              <a:rPr lang="pt-BR" sz="3400" dirty="0"/>
              <a:t>(abastecimento de água potável, esgotamento sanitário, </a:t>
            </a:r>
            <a:r>
              <a:rPr lang="pt-BR" sz="3400" b="1" i="1" dirty="0"/>
              <a:t>limpeza urbana e manejo de resíduos sólidos</a:t>
            </a:r>
            <a:r>
              <a:rPr lang="pt-BR" sz="3400" dirty="0"/>
              <a:t>, drenagem e manejo das águas pluviais urbanas).</a:t>
            </a:r>
            <a:endParaRPr lang="pt-BR" sz="34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28D35DD-6B9E-EE69-8DC0-33EF92F92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7FEA14A-F687-6C9D-D9A0-D6A013DEDF95}"/>
              </a:ext>
            </a:extLst>
          </p:cNvPr>
          <p:cNvSpPr txBox="1"/>
          <p:nvPr/>
        </p:nvSpPr>
        <p:spPr>
          <a:xfrm>
            <a:off x="1076918" y="498039"/>
            <a:ext cx="153014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5400" b="1" i="0" dirty="0">
                <a:effectLst/>
              </a:rPr>
              <a:t>A </a:t>
            </a:r>
            <a:r>
              <a:rPr lang="pt-BR" sz="5400" b="1" dirty="0"/>
              <a:t>ATRICON traçou as seguintes </a:t>
            </a:r>
            <a:r>
              <a:rPr lang="pt-BR" sz="5400" b="1" i="0" dirty="0">
                <a:effectLst/>
              </a:rPr>
              <a:t>diretrizes de </a:t>
            </a:r>
            <a:r>
              <a:rPr lang="pt-BR" sz="5400" b="1" i="0" dirty="0">
                <a:solidFill>
                  <a:srgbClr val="0070C0"/>
                </a:solidFill>
                <a:effectLst/>
              </a:rPr>
              <a:t>Controle Externo </a:t>
            </a:r>
            <a:r>
              <a:rPr lang="pt-BR" sz="5400" b="1" i="0" dirty="0">
                <a:effectLst/>
              </a:rPr>
              <a:t>na para a fiscalização de </a:t>
            </a:r>
            <a:r>
              <a:rPr lang="pt-BR" sz="5400" b="1" i="0" dirty="0">
                <a:solidFill>
                  <a:srgbClr val="0070C0"/>
                </a:solidFill>
                <a:effectLst/>
              </a:rPr>
              <a:t>resíduos sólidos</a:t>
            </a:r>
            <a:r>
              <a:rPr lang="pt-BR" sz="5400" b="1" i="0" dirty="0">
                <a:effectLst/>
              </a:rPr>
              <a:t>.</a:t>
            </a:r>
            <a:endParaRPr lang="pt-BR" sz="5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35D69F-051C-316C-9315-08C51D684CD5}"/>
              </a:ext>
            </a:extLst>
          </p:cNvPr>
          <p:cNvSpPr txBox="1"/>
          <p:nvPr/>
        </p:nvSpPr>
        <p:spPr>
          <a:xfrm>
            <a:off x="857250" y="2579457"/>
            <a:ext cx="1600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400" dirty="0"/>
              <a:t>Atuar </a:t>
            </a:r>
            <a:r>
              <a:rPr lang="pt-BR" sz="3400" b="1" dirty="0">
                <a:solidFill>
                  <a:srgbClr val="0070C0"/>
                </a:solidFill>
              </a:rPr>
              <a:t>preferencialmente de forma preventiva e concomitante</a:t>
            </a:r>
            <a:r>
              <a:rPr lang="pt-BR" sz="3400" dirty="0"/>
              <a:t>, inclusive mediante a análise prévia de editais de licitação.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EDC3FC-3137-DA71-BB04-7F2C5262C18A}"/>
              </a:ext>
            </a:extLst>
          </p:cNvPr>
          <p:cNvSpPr txBox="1"/>
          <p:nvPr/>
        </p:nvSpPr>
        <p:spPr>
          <a:xfrm>
            <a:off x="857250" y="6689648"/>
            <a:ext cx="1628775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400" b="1" dirty="0">
                <a:solidFill>
                  <a:srgbClr val="0070C0"/>
                </a:solidFill>
              </a:rPr>
              <a:t>Incentivar que entes Instituam mecanismo de encaminhamento obrigatório </a:t>
            </a:r>
            <a:r>
              <a:rPr lang="pt-BR" sz="3400" dirty="0"/>
              <a:t>do </a:t>
            </a:r>
            <a:r>
              <a:rPr lang="pt-BR" sz="3400" b="1" dirty="0"/>
              <a:t>Plano Municipal de Resíduos Sólidos</a:t>
            </a:r>
            <a:r>
              <a:rPr lang="pt-BR" sz="3400" dirty="0"/>
              <a:t> e suas alterações em sistema informatizado do Tribunal de Contas.</a:t>
            </a:r>
          </a:p>
        </p:txBody>
      </p:sp>
    </p:spTree>
    <p:extLst>
      <p:ext uri="{BB962C8B-B14F-4D97-AF65-F5344CB8AC3E}">
        <p14:creationId xmlns:p14="http://schemas.microsoft.com/office/powerpoint/2010/main" val="336943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D1945-CCE7-CCD2-9355-260F7FDE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466370-E934-B160-C557-F95DDAD3D410}"/>
              </a:ext>
            </a:extLst>
          </p:cNvPr>
          <p:cNvSpPr txBox="1"/>
          <p:nvPr/>
        </p:nvSpPr>
        <p:spPr>
          <a:xfrm>
            <a:off x="857250" y="4410535"/>
            <a:ext cx="1600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3600" dirty="0"/>
              <a:t>Verificar se os jurisdicionados </a:t>
            </a:r>
            <a:r>
              <a:rPr lang="pt-BR" sz="3600" b="1" dirty="0">
                <a:solidFill>
                  <a:srgbClr val="0070C0"/>
                </a:solidFill>
              </a:rPr>
              <a:t>adotam programas e ações de educação ambiental </a:t>
            </a:r>
            <a:r>
              <a:rPr lang="pt-BR" sz="3600" dirty="0"/>
              <a:t>que </a:t>
            </a:r>
            <a:r>
              <a:rPr lang="pt-BR" sz="3600" b="1" dirty="0"/>
              <a:t>promovam a não geração, a redução, a reutilização, a coleta seletiva e a reciclagem de resíduos sólidos</a:t>
            </a:r>
            <a:r>
              <a:rPr lang="pt-BR" sz="3600" dirty="0"/>
              <a:t>;</a:t>
            </a:r>
            <a:endParaRPr lang="pt-BR" sz="34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9D81FA1-50A4-47FD-E90A-7B9CAE49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CF6C05-780A-35A5-F084-6584943F24E2}"/>
              </a:ext>
            </a:extLst>
          </p:cNvPr>
          <p:cNvSpPr txBox="1"/>
          <p:nvPr/>
        </p:nvSpPr>
        <p:spPr>
          <a:xfrm>
            <a:off x="1076918" y="498039"/>
            <a:ext cx="153014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5400" b="1" i="0" dirty="0">
                <a:effectLst/>
              </a:rPr>
              <a:t>A </a:t>
            </a:r>
            <a:r>
              <a:rPr lang="pt-BR" sz="5400" b="1" dirty="0"/>
              <a:t>ATRICON traçou as seguintes </a:t>
            </a:r>
            <a:r>
              <a:rPr lang="pt-BR" sz="5400" b="1" i="0" dirty="0">
                <a:effectLst/>
              </a:rPr>
              <a:t>diretrizes de </a:t>
            </a:r>
            <a:r>
              <a:rPr lang="pt-BR" sz="5400" b="1" i="0" dirty="0">
                <a:solidFill>
                  <a:srgbClr val="0070C0"/>
                </a:solidFill>
                <a:effectLst/>
              </a:rPr>
              <a:t>Controle Externo </a:t>
            </a:r>
            <a:r>
              <a:rPr lang="pt-BR" sz="5400" b="1" i="0" dirty="0">
                <a:effectLst/>
              </a:rPr>
              <a:t>na para a fiscalização de resíduos sólidos.</a:t>
            </a:r>
            <a:endParaRPr lang="pt-BR" sz="5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D2B8BE7-CD04-EA39-ACF6-593820BEEBD3}"/>
              </a:ext>
            </a:extLst>
          </p:cNvPr>
          <p:cNvSpPr txBox="1"/>
          <p:nvPr/>
        </p:nvSpPr>
        <p:spPr>
          <a:xfrm>
            <a:off x="857250" y="2739170"/>
            <a:ext cx="1600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/>
              <a:t>Verificar se o órgão estadual e/ou órgãos municipais </a:t>
            </a:r>
            <a:r>
              <a:rPr lang="pt-BR" sz="3600" b="1" dirty="0"/>
              <a:t>avaliam continuamente </a:t>
            </a:r>
            <a:r>
              <a:rPr lang="pt-BR" sz="3600" dirty="0"/>
              <a:t>a </a:t>
            </a:r>
            <a:r>
              <a:rPr lang="pt-BR" sz="3600" b="1" dirty="0">
                <a:solidFill>
                  <a:srgbClr val="0070C0"/>
                </a:solidFill>
              </a:rPr>
              <a:t>gestão de resíduos sólidos</a:t>
            </a:r>
            <a:r>
              <a:rPr lang="pt-BR" sz="3600" dirty="0"/>
              <a:t> com a utilização de </a:t>
            </a:r>
            <a:r>
              <a:rPr lang="pt-BR" sz="3600" b="1" dirty="0"/>
              <a:t>indicadores de desempenho</a:t>
            </a:r>
            <a:r>
              <a:rPr lang="pt-BR" sz="3600" dirty="0"/>
              <a:t>.</a:t>
            </a:r>
            <a:endParaRPr lang="pt-BR" sz="3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DCC16-0B2C-5831-4652-BF695F9A167F}"/>
              </a:ext>
            </a:extLst>
          </p:cNvPr>
          <p:cNvSpPr txBox="1"/>
          <p:nvPr/>
        </p:nvSpPr>
        <p:spPr>
          <a:xfrm>
            <a:off x="847725" y="6795611"/>
            <a:ext cx="162877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/>
              <a:t>Verificar se são </a:t>
            </a:r>
            <a:r>
              <a:rPr lang="pt-BR" sz="3600" b="1" dirty="0">
                <a:solidFill>
                  <a:srgbClr val="0070C0"/>
                </a:solidFill>
              </a:rPr>
              <a:t>adotadas medidas voltadas à transparência pública e ao controle social</a:t>
            </a:r>
            <a:r>
              <a:rPr lang="pt-BR" sz="3600" dirty="0"/>
              <a:t> na </a:t>
            </a:r>
            <a:r>
              <a:rPr lang="pt-BR" sz="3600" b="1" dirty="0">
                <a:solidFill>
                  <a:srgbClr val="0070C0"/>
                </a:solidFill>
              </a:rPr>
              <a:t>gestão dos resíduos sólidos</a:t>
            </a:r>
            <a:r>
              <a:rPr lang="pt-BR" sz="3600" dirty="0"/>
              <a:t>, divulgando informações de interesse coletivo ou geral, independentemente de requerimento do cidadão.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365311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D1945-CCE7-CCD2-9355-260F7FDE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466370-E934-B160-C557-F95DDAD3D410}"/>
              </a:ext>
            </a:extLst>
          </p:cNvPr>
          <p:cNvSpPr txBox="1"/>
          <p:nvPr/>
        </p:nvSpPr>
        <p:spPr>
          <a:xfrm>
            <a:off x="878205" y="4437396"/>
            <a:ext cx="1600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Existência </a:t>
            </a:r>
            <a:r>
              <a:rPr lang="pt-BR" sz="3600" dirty="0"/>
              <a:t>da devida previsão dos recursos nas peças de </a:t>
            </a:r>
            <a:r>
              <a:rPr lang="pt-BR" sz="3600" dirty="0">
                <a:solidFill>
                  <a:srgbClr val="0070C0"/>
                </a:solidFill>
              </a:rPr>
              <a:t>planejamento orçamentário </a:t>
            </a:r>
            <a:r>
              <a:rPr lang="pt-BR" sz="3600" dirty="0"/>
              <a:t>(PPA, LDO e LOA</a:t>
            </a:r>
            <a:r>
              <a:rPr lang="pt-BR" sz="3600" dirty="0" smtClean="0"/>
              <a:t>);</a:t>
            </a:r>
            <a:endParaRPr lang="pt-BR" sz="36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9D81FA1-50A4-47FD-E90A-7B9CAE49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9" y="8724900"/>
            <a:ext cx="18289585" cy="15493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CF6C05-780A-35A5-F084-6584943F24E2}"/>
              </a:ext>
            </a:extLst>
          </p:cNvPr>
          <p:cNvSpPr txBox="1"/>
          <p:nvPr/>
        </p:nvSpPr>
        <p:spPr>
          <a:xfrm>
            <a:off x="847725" y="498039"/>
            <a:ext cx="155306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5000" b="1" dirty="0" smtClean="0"/>
              <a:t>Pontos de controle</a:t>
            </a:r>
            <a:r>
              <a:rPr lang="pt-BR" sz="5000" b="1" i="0" dirty="0" smtClean="0">
                <a:effectLst/>
              </a:rPr>
              <a:t> na fiscalização das licitações para contratos de limpeza urbana e  gestão de </a:t>
            </a:r>
            <a:r>
              <a:rPr lang="pt-BR" sz="5000" b="1" i="0" dirty="0">
                <a:effectLst/>
              </a:rPr>
              <a:t>resíduos sólidos.</a:t>
            </a:r>
            <a:endParaRPr lang="pt-BR" sz="5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D2B8BE7-CD04-EA39-ACF6-593820BEEBD3}"/>
              </a:ext>
            </a:extLst>
          </p:cNvPr>
          <p:cNvSpPr txBox="1"/>
          <p:nvPr/>
        </p:nvSpPr>
        <p:spPr>
          <a:xfrm>
            <a:off x="878205" y="2798971"/>
            <a:ext cx="1600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E</a:t>
            </a:r>
            <a:r>
              <a:rPr lang="pt-BR" sz="3600" dirty="0" smtClean="0"/>
              <a:t>xistência </a:t>
            </a:r>
            <a:r>
              <a:rPr lang="pt-BR" sz="3600" dirty="0"/>
              <a:t>de </a:t>
            </a:r>
            <a:r>
              <a:rPr lang="pt-BR" sz="3600" dirty="0">
                <a:solidFill>
                  <a:srgbClr val="0070C0"/>
                </a:solidFill>
              </a:rPr>
              <a:t>Planejamento Financeiro </a:t>
            </a:r>
            <a:r>
              <a:rPr lang="pt-BR" sz="3600" dirty="0"/>
              <a:t>que busque a autossuficiência da gestão dos resíduos sólidos </a:t>
            </a:r>
            <a:r>
              <a:rPr lang="pt-BR" sz="3600" dirty="0" smtClean="0"/>
              <a:t>urbanos</a:t>
            </a:r>
            <a:r>
              <a:rPr lang="pt-BR" sz="3600" dirty="0"/>
              <a:t>;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DCC16-0B2C-5831-4652-BF695F9A167F}"/>
              </a:ext>
            </a:extLst>
          </p:cNvPr>
          <p:cNvSpPr txBox="1"/>
          <p:nvPr/>
        </p:nvSpPr>
        <p:spPr>
          <a:xfrm>
            <a:off x="817245" y="7276150"/>
            <a:ext cx="16287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/>
              <a:t>Apropriação </a:t>
            </a:r>
            <a:r>
              <a:rPr lang="pt-BR" sz="3600" dirty="0"/>
              <a:t>dos custos da gestão de resíduos sólidos em </a:t>
            </a:r>
            <a:r>
              <a:rPr lang="pt-BR" sz="3600" dirty="0">
                <a:solidFill>
                  <a:srgbClr val="0070C0"/>
                </a:solidFill>
              </a:rPr>
              <a:t>planilhas detalhadas</a:t>
            </a:r>
            <a:r>
              <a:rPr lang="pt-BR" sz="3600" dirty="0"/>
              <a:t>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466370-E934-B160-C557-F95DDAD3D410}"/>
              </a:ext>
            </a:extLst>
          </p:cNvPr>
          <p:cNvSpPr txBox="1"/>
          <p:nvPr/>
        </p:nvSpPr>
        <p:spPr>
          <a:xfrm>
            <a:off x="786765" y="6191841"/>
            <a:ext cx="160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/>
              <a:t>Possibilidade de destinação de </a:t>
            </a:r>
            <a:r>
              <a:rPr lang="pt-BR" sz="3600" dirty="0">
                <a:solidFill>
                  <a:srgbClr val="0070C0"/>
                </a:solidFill>
              </a:rPr>
              <a:t>recicláveis para cooperativas </a:t>
            </a:r>
            <a:r>
              <a:rPr lang="pt-BR" sz="3600" dirty="0"/>
              <a:t>de catadores;</a:t>
            </a:r>
          </a:p>
        </p:txBody>
      </p:sp>
    </p:spTree>
    <p:extLst>
      <p:ext uri="{BB962C8B-B14F-4D97-AF65-F5344CB8AC3E}">
        <p14:creationId xmlns:p14="http://schemas.microsoft.com/office/powerpoint/2010/main" val="3803477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3877</TotalTime>
  <Words>1552</Words>
  <Application>Microsoft Office PowerPoint</Application>
  <PresentationFormat>Personalizar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Calibri Light</vt:lpstr>
      <vt:lpstr>Helvetica</vt:lpstr>
      <vt:lpstr>Times New Roman</vt:lpstr>
      <vt:lpstr>Lora SemiBold</vt:lpstr>
      <vt:lpstr>Abhaya Libre Medium</vt:lpstr>
      <vt:lpstr>Calibri</vt:lpstr>
      <vt:lpstr>Arial</vt:lpstr>
      <vt:lpstr>Lora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PREVISÃO CONSTITUCIONAL DAS TRANSFERÊNCIAS ESPECIAIS E OS DESAFIOS DOS TRIBUNAIS DE CONTAS</dc:title>
  <dc:creator>Clayre A. T. Eller</dc:creator>
  <cp:lastModifiedBy>TCE</cp:lastModifiedBy>
  <cp:revision>156</cp:revision>
  <dcterms:created xsi:type="dcterms:W3CDTF">2006-08-16T00:00:00Z</dcterms:created>
  <dcterms:modified xsi:type="dcterms:W3CDTF">2025-06-28T13:13:40Z</dcterms:modified>
  <dc:identifier>DAGGcZcf2i0</dc:identifier>
</cp:coreProperties>
</file>