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5" r:id="rId6"/>
  </p:sldMasterIdLst>
  <p:notesMasterIdLst>
    <p:notesMasterId r:id="rId31"/>
  </p:notesMasterIdLst>
  <p:sldIdLst>
    <p:sldId id="256" r:id="rId7"/>
    <p:sldId id="2147476975" r:id="rId8"/>
    <p:sldId id="2147476976" r:id="rId9"/>
    <p:sldId id="321" r:id="rId10"/>
    <p:sldId id="2147476934" r:id="rId11"/>
    <p:sldId id="2147476977" r:id="rId12"/>
    <p:sldId id="2147476974" r:id="rId13"/>
    <p:sldId id="2147476978" r:id="rId14"/>
    <p:sldId id="355" r:id="rId15"/>
    <p:sldId id="2147476963" r:id="rId16"/>
    <p:sldId id="260" r:id="rId17"/>
    <p:sldId id="2145706610" r:id="rId18"/>
    <p:sldId id="2147476957" r:id="rId19"/>
    <p:sldId id="2147476940" r:id="rId20"/>
    <p:sldId id="2147476941" r:id="rId21"/>
    <p:sldId id="2147476964" r:id="rId22"/>
    <p:sldId id="2147476958" r:id="rId23"/>
    <p:sldId id="2147476950" r:id="rId24"/>
    <p:sldId id="2147476973" r:id="rId25"/>
    <p:sldId id="2147476952" r:id="rId26"/>
    <p:sldId id="2147476959" r:id="rId27"/>
    <p:sldId id="2147476961" r:id="rId28"/>
    <p:sldId id="2147476965" r:id="rId29"/>
    <p:sldId id="5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706258-AD00-DB7C-8EF6-B43EBE99D5B5}" name="Cassio Augusto Da Silva Rosas" initials="CR" userId="S::cassio.rosas@csinfra.com.br::cb5c5182-b274-4497-84e3-70534f44ce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3C"/>
    <a:srgbClr val="1C4B3F"/>
    <a:srgbClr val="375C3B"/>
    <a:srgbClr val="50AD47"/>
    <a:srgbClr val="00A57E"/>
    <a:srgbClr val="78C091"/>
    <a:srgbClr val="0C949C"/>
    <a:srgbClr val="A5D6D4"/>
    <a:srgbClr val="0B5F33"/>
    <a:srgbClr val="2AA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DDB40-47C0-EBAC-CB61-F1BB3B38E573}" v="18" dt="2025-06-28T20:19:28.68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C698-DFEF-4E6B-9568-8540B911D2B6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E813-CCA1-4CF4-A7B9-55621140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164A6-6C45-4532-8A8F-83AFD34DF4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8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3669D-0EA2-0A4B-5B91-423A27F11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F7DA487-D7C4-A088-FB71-A6AFB1480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0B6B50E-4A61-EF08-F433-0FF58736C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445851-4D07-0A24-2723-DE70150A3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4F266-0834-4366-A34A-C088FF6B7D84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0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45D4-C027-BF11-5F15-05B18C64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68976F-3AD0-14C9-7C55-C11213DC8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D8067E-B2D3-9603-EDC5-08F5325C5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601BF-2D39-8DAE-5E01-93A406C3A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4F266-0834-4366-A34A-C088FF6B7D84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42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15864-0002-63A3-840B-762B17174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0C48E5-550A-92B7-2F8B-37074184D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C8065-9139-D066-9A20-3CDCB08C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9AFAE4-29A3-1386-9138-399EBD85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7E79DC-FAAE-7D16-6F29-E74F8A09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9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C1B29-B25D-8DB4-9667-1689D6B5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057575-6BBC-3049-411A-C43068D94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97DEB8-C802-9E54-131F-F61B44D9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7BAF0D-454E-9A6A-E2D8-7FAB421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307E4-5047-B2B7-D531-4D67CE03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06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CB4290-5588-37A1-C6F5-29648652E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8B87C5-0E78-6D4B-E2D8-4DE65FC03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2F0A38-7F12-69A2-5267-15169CA7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311460-EFE4-B85A-24F0-592DBB3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A91FA7-02EB-879D-659A-37F5F94D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42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3895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1F881-8206-7A28-8BA2-0062A9623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BD10D0-A2BC-2A2D-9DEA-0156B7D49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38FAFB-869C-013A-FF3B-EBB6908B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567780-D05E-D911-F13C-D404D84A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6F1FF1-F0D2-81E6-DC79-7119E095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1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37776-1B1D-A53A-4A57-BBF1658D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5189D2-82CE-DAB0-35ED-34DAA6D73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0AB4C1-E4DA-2546-C1A5-B41C88A6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156C3-FA5C-712A-AD39-E9661C8C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9926F2-8364-5CFE-191D-9127C29E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0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59F2F-B9D1-0CA8-2589-170C96F0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A008F7-47AA-6150-30C7-1E4932A4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EF442B-F9C0-C032-B7AB-92A04A5F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DA963B-7314-ACCD-4FC0-3746D5EA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763EAC-E357-C286-B6D0-2C29C229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90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19E1A-0EFC-15EE-E69E-D3F65C84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43D2E-A9D2-8F98-BCE8-81096D1AB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457104-4AD9-BBAB-F5E4-CD34E41BD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496A20-E1AA-A19F-DE1B-4AE70734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6895CB-DEDF-6B9B-8690-CC23B2F4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50F0C2-FBDA-ACDD-D7A6-A099DA90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28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2E564-83BB-E9AF-1B2B-3DE5799E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6D32F0-87FB-08A5-7CCD-DEFD8E2E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582A75-A96D-6F42-0A7C-B9F81E77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DFDC28-5FEB-A3DF-3D6E-82FBBC7F6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6D2F90-7B83-9590-E05B-4941A8866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85FD2D-3DAA-CF37-5F2F-A9B109A2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CA08A2-1B9D-561C-85F0-79D768F3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AB5FD9-82A4-AED0-78FF-08F1A938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8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2F2B3-1D49-FDCB-D53A-EB2529AF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345727-8426-E71D-D60C-DA18FF18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C4970E-C50F-1DCA-0DD9-25867C07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5D2881-B2E0-DE2F-6C41-1C15029A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5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D2E332-CE45-01A9-5857-E654D44F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74AEDB-7278-8A85-8A5B-742637C0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503AAF-CEAB-2768-FDEE-ABE5A67F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9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943E4-0E39-B423-0592-57A4829F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4A567-AA6A-D47A-6633-ECAB32BA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8591AB-8943-EE03-5558-5BD15D3E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9F36B-D8C8-7275-B12A-24D93B54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D589BA-C59B-1E0C-E394-9E7F76D9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772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ED673-D5DB-66EE-A459-6A5A9224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E6438C-F0AA-ED57-894E-D91527E97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66CAB2-9F8C-D025-CC98-BF80568F6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7314B6-A32C-F810-54DE-42169AE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591262-4DD0-8869-CF09-C27BB632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DCD4F4-ED93-3501-DF8A-DA7EE5D7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388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4063A-F28B-DBB8-C621-C10095F9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52DCDB-62B6-8701-4E8A-958D032A1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A395F7-D64E-6CE3-FCB0-784C8EF22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D91339-7F8D-CD83-0DCB-A760FABF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94F144-8F6E-A94F-859C-E82CC800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906176-D86F-5FF9-AA36-7B9F5607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04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D2C24-6144-6F7B-BC31-AC7B3E64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71535C-009D-E945-5705-D1FA8827A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9C2FF-B9B5-EA90-8E25-0B7DBDD7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003E58-4CCF-97CB-5C20-D6E84191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7117F-6010-01FB-C177-5B685B78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75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B3F8F9-BA34-7EC2-A7BD-8972FE0F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E0DC43-DA2D-C65F-BC21-B5EBEFCA2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458166-3768-C620-26CB-9BA339A8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D6B6-68BB-495D-8593-68E30916FA5C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7856F7-8886-897C-935F-67E6EAF3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1347BA-D931-6A22-2606-5E94EF18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946-66F7-4963-A40B-2116E9CA7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126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1C9A-2151-0B68-B3BD-9DCBE0EA3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30859-FA96-17C7-0F54-7740ACDFB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936E7-B46C-37F7-7E19-0418059D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CBDEE-FA8B-10B1-36F5-328ACAF7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251B14-0B2D-E565-5A85-B23A45E6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787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7F709-5B74-031B-E770-B9136B13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A1C0C-EC2D-0FA1-683E-223AE572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C4FC2A-1BBC-89B3-61C1-82DD4C5A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42A41B-9CEE-32D7-A6B7-AD01A8DF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D39344-DA55-74D9-44A0-A671E8C7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tag">
            <a:extLst>
              <a:ext uri="{FF2B5EF4-FFF2-40B4-BE49-F238E27FC236}">
                <a16:creationId xmlns:a16="http://schemas.microsoft.com/office/drawing/2014/main" id="{C0922112-EB5B-CA35-1824-0E007668E469}"/>
              </a:ext>
            </a:extLst>
          </p:cNvPr>
          <p:cNvGrpSpPr/>
          <p:nvPr userDrawn="1"/>
        </p:nvGrpSpPr>
        <p:grpSpPr>
          <a:xfrm>
            <a:off x="0" y="0"/>
            <a:ext cx="12192000" cy="721360"/>
            <a:chOff x="0" y="0"/>
            <a:chExt cx="12192000" cy="721360"/>
          </a:xfrm>
        </p:grpSpPr>
        <p:pic>
          <p:nvPicPr>
            <p:cNvPr id="8" name="TEMPLATE" descr="Forma, Retângulo&#10;&#10;Descrição gerada automaticamente">
              <a:extLst>
                <a:ext uri="{FF2B5EF4-FFF2-40B4-BE49-F238E27FC236}">
                  <a16:creationId xmlns:a16="http://schemas.microsoft.com/office/drawing/2014/main" id="{CDC3D967-3BA9-7491-B9ED-D99BBB595AFE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721360"/>
            </a:xfrm>
            <a:prstGeom prst="rect">
              <a:avLst/>
            </a:prstGeom>
          </p:spPr>
        </p:pic>
        <p:pic>
          <p:nvPicPr>
            <p:cNvPr id="9" name="Gráfico 10">
              <a:extLst>
                <a:ext uri="{FF2B5EF4-FFF2-40B4-BE49-F238E27FC236}">
                  <a16:creationId xmlns:a16="http://schemas.microsoft.com/office/drawing/2014/main" id="{E77A54A2-C28A-3BBC-A020-C6B2A8165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77826"/>
            <a:stretch/>
          </p:blipFill>
          <p:spPr>
            <a:xfrm>
              <a:off x="11342095" y="198321"/>
              <a:ext cx="132356" cy="203200"/>
            </a:xfrm>
            <a:prstGeom prst="rect">
              <a:avLst/>
            </a:prstGeom>
          </p:spPr>
        </p:pic>
        <p:pic>
          <p:nvPicPr>
            <p:cNvPr id="10" name="Gráfico 12">
              <a:extLst>
                <a:ext uri="{FF2B5EF4-FFF2-40B4-BE49-F238E27FC236}">
                  <a16:creationId xmlns:a16="http://schemas.microsoft.com/office/drawing/2014/main" id="{4C3A0CE2-6659-75A2-DBF2-7A14E339E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788" r="-1962"/>
            <a:stretch/>
          </p:blipFill>
          <p:spPr>
            <a:xfrm>
              <a:off x="11815171" y="198321"/>
              <a:ext cx="132356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751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539FA-1847-F1AF-043E-F56A4515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9C4599-12FD-7903-F207-AB5185E8E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5EEF16-EFD6-9A9A-4E7B-887E9BE0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CF5F1-5F15-F97C-5C4E-A90B8D0C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9A9453-0F0B-E88B-F6B3-67810F1D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9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DED4B-FD78-57FF-01B8-74877339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C889D-13AB-00DC-0775-53BB52958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A51DC9-9044-AE38-F611-9F80EED2A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FEE8C8-7661-7F1B-1920-2AFC4EC0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C31C77-D3A8-198E-12E5-04DFC287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D8BC2B-3BB7-4E82-2FA6-968A0EB7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155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CB5D7-7F74-3CF4-A850-0B91B0B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478EB5-378F-EC87-A8B0-BCAB69B96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047EF7-1EE3-894D-01CE-787D75020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46541A-4981-9EB6-AD24-655107175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D0DA86-F267-E8F0-6F6A-3280E6617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9482F3-1A41-E7B4-1B79-4C6B938D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5F0AB9-B8A9-C66A-5449-D04C3672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0F8D12-CFA1-8D48-922A-F777A115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1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6C009-6DA9-E63E-1130-BC9FF07B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E366D6-EA39-CB57-0220-99B23C46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8D1B9A-C6BE-FB2A-DAE3-2ED918BE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FD0869-735D-4A58-AAB1-781F6544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5767D-E084-6301-3680-4A631867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48A27-713A-7C8B-AEA5-2703F656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C445DE-778A-784A-0C77-F249E50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9B474D-A84D-C26D-E804-BCEB8980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295ACD-CFD4-0299-5955-CF993929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462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C9EC42-2565-234C-47B0-B2E2F540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610185-3EE0-96BE-FFA3-2CB01CEB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8BDF30-0909-9152-245A-728373C6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655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A9EBC-3BCD-3BF2-7F71-B7E22235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01DE30-D71D-570D-4E11-2B994C5B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585F0E-32DA-6C11-48FB-4E29BB216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9E183-2210-2160-122F-E743AD21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3BD988-4635-E1C0-B229-0C282069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D9AA98-5A89-2DF2-11B6-AFBFB859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503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DFE9F-C05C-81FA-7CD9-DAC46982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5CA329-7D3C-22FB-705D-D38DA5AAE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22A4F9-8E7D-D8DC-B5BC-8B76F7660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4EB0E6-4B99-1169-7D0F-A9804CA0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D895F4-37E4-C513-3C62-B2C02A43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E44A93-7547-9746-13F9-A938E654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64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6853C-D608-249F-7C8A-4479B3A8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6200E-3DEA-8144-652E-1C8CBE6E8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6FD386-5CD2-14FD-8490-4C021026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32D7E-40F5-9A5C-75C6-14134361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A483A-62DA-1921-3102-49672C34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955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AFD95C-0F78-80B1-DF82-B74402838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0D14C8E-99A4-E688-9E26-F6EF4578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FA7624-5A72-E66B-8387-F97547B9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15BF-E00D-491D-B7CB-86FFEF4EF92E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40F995-C494-21B1-BE45-43E57DB6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D394E2-5FC2-89CB-BF40-6400CAEC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2F0E-225D-4383-9638-E909F97A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87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11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00351-495C-6AE9-43CA-99F7D0C2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8E5F61-AD3E-C7BD-CF83-3FDE3214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B95142-B282-71B1-7F29-BFEE35480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52223F-7862-1654-A436-7A82CA86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F44B4A-08DD-C6E0-05BB-DAF57443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D13779-F562-ACA0-EC93-BB28F66B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BEB5B-5CA5-8691-20B0-D61D97D8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99BC4-0DFB-031F-466C-B480929B8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97A68A-E859-972C-A283-A7A8C274C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295A7E-92E7-6C61-5323-75836172B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5A68F0-0168-2107-ECE0-B595CAA52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32279E-368A-E258-BDA3-9B2465B3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31E4FD6-CA2B-4110-2465-B61D4AED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ED0AF3-60EF-1B02-7303-D32DFF38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7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F74C5-C1B7-E8F1-C001-89EC41D4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B640CE-90B0-B8DC-F517-094ABA2B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6CD157-1893-3879-5EE5-96A25C8F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D2CF9B-6E70-69EA-7EBE-B5766BE1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73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6C1962-810B-F71F-954C-90253B8E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7B840E-48DE-92D4-CE34-950542AD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73B967-E524-0BF5-7437-115370B5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3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460D8-2EC3-93F5-0EA1-E3704522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43A125-C68F-E908-F2BC-AA949DC3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05ED97-99FF-B6B7-C310-FBE98B69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FED207-8520-3522-EFC5-CCF905FE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BC3AD-BA83-CBD3-DBA8-A77AB2CC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4BEB76-4D92-A32F-17E5-BFF042D7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95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D76BF-4F79-9277-088A-6F71646F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1111BD-494E-E68F-AD62-0D416DCC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379FDD-B5B0-90AC-64A3-06B13CC49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F90126-2C6C-2700-D8E9-0C37FD9B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167C-881E-44D4-A641-7733115964F4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1E9C7E-5C3B-8183-22DD-095F820D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7FD7B0-659C-32C2-EB06-39B149B2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31E-A32F-4E2F-A917-1375191ED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39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665044-A2FC-A39C-E5DF-52A098A5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0034B7-C82D-2E4B-5DA6-0F975FDD2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E22311-5D13-61A0-4D86-09B50CCC7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167C-881E-44D4-A641-7733115964F4}" type="datetimeFigureOut">
              <a:rPr lang="pt-BR" smtClean="0"/>
              <a:t>29/06/2025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AB08A8-4FC1-5FB8-197C-724CDA38C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A7FF1F-47BC-F08B-8CCD-2A169743D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1431E-A32F-4E2F-A917-1375191ED4D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6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A5FF64-CBD3-BC9D-331A-C0EB5B99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9CEB39-2034-7748-6A98-EBBEA76E9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113AA4-612D-FAD7-2DEF-78408F716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D6B6-68BB-495D-8593-68E30916FA5C}" type="datetimeFigureOut">
              <a:rPr lang="pt-BR" smtClean="0"/>
              <a:t>29/06/2025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CA20CC-544E-A96D-ACCC-5A6D77A01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014955-E817-047B-06E6-3CA9E8ADC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6946-66F7-4963-A40B-2116E9CA798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8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0F69D3B-9A24-9AFA-B992-22F98508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1B9818-B2BD-D471-D27D-51C54C83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F04D1E-3EF1-519D-4F2E-9DAC6985E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15BF-E00D-491D-B7CB-86FFEF4EF92E}" type="datetimeFigureOut">
              <a:rPr lang="pt-BR" smtClean="0"/>
              <a:t>29/06/2025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D5FB46-97AC-AB0F-1052-F6528C2C9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75AFAC-3531-2DE3-A7E4-E82DF0679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2F0E-225D-4383-9638-E909F97A8FB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2B880-E572-2AB8-2DEB-5852ED8AD579}"/>
              </a:ext>
            </a:extLst>
          </p:cNvPr>
          <p:cNvSpPr/>
          <p:nvPr userDrawn="1"/>
        </p:nvSpPr>
        <p:spPr>
          <a:xfrm>
            <a:off x="-1166301" y="1457891"/>
            <a:ext cx="910798" cy="402357"/>
          </a:xfrm>
          <a:prstGeom prst="rect">
            <a:avLst/>
          </a:prstGeom>
          <a:solidFill>
            <a:srgbClr val="00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Georgia" panose="02040502050405020303" pitchFamily="18" charset="0"/>
                <a:cs typeface="Arial" panose="020B0604020202020204" pitchFamily="34" charset="0"/>
              </a:rPr>
              <a:t>0, 20, 70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BED007-E09B-CDA3-E9EB-75EC4E26328F}"/>
              </a:ext>
            </a:extLst>
          </p:cNvPr>
          <p:cNvSpPr/>
          <p:nvPr userDrawn="1"/>
        </p:nvSpPr>
        <p:spPr>
          <a:xfrm>
            <a:off x="-1166301" y="2046665"/>
            <a:ext cx="910798" cy="402357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Georgia" panose="02040502050405020303" pitchFamily="18" charset="0"/>
                <a:cs typeface="Arial" panose="020B0604020202020204" pitchFamily="34" charset="0"/>
              </a:rPr>
              <a:t>0, 145, 218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BE122B-3526-1845-D0CF-CE2F5AAE0A73}"/>
              </a:ext>
            </a:extLst>
          </p:cNvPr>
          <p:cNvSpPr/>
          <p:nvPr userDrawn="1"/>
        </p:nvSpPr>
        <p:spPr>
          <a:xfrm>
            <a:off x="-1166301" y="2635439"/>
            <a:ext cx="910798" cy="402357"/>
          </a:xfrm>
          <a:prstGeom prst="rect">
            <a:avLst/>
          </a:prstGeom>
          <a:solidFill>
            <a:srgbClr val="EF631A"/>
          </a:solidFill>
          <a:ln>
            <a:solidFill>
              <a:srgbClr val="EF6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Movi</a:t>
            </a: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239, 99, 26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6D4E3C-EA35-EFA1-E761-BC3245874C70}"/>
              </a:ext>
            </a:extLst>
          </p:cNvPr>
          <p:cNvSpPr/>
          <p:nvPr userDrawn="1"/>
        </p:nvSpPr>
        <p:spPr>
          <a:xfrm>
            <a:off x="-1166301" y="3224213"/>
            <a:ext cx="910798" cy="402357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Vamos: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196, 22, 28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A032B5-40A8-73D7-D320-5855A032CB9C}"/>
              </a:ext>
            </a:extLst>
          </p:cNvPr>
          <p:cNvSpPr/>
          <p:nvPr userDrawn="1"/>
        </p:nvSpPr>
        <p:spPr>
          <a:xfrm>
            <a:off x="-1166301" y="4401761"/>
            <a:ext cx="910798" cy="40235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JSL: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237, 28, 36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9B7AC-1D07-C813-422E-4DE7DE1944DE}"/>
              </a:ext>
            </a:extLst>
          </p:cNvPr>
          <p:cNvSpPr/>
          <p:nvPr userDrawn="1"/>
        </p:nvSpPr>
        <p:spPr>
          <a:xfrm>
            <a:off x="-1166301" y="4990535"/>
            <a:ext cx="910798" cy="402357"/>
          </a:xfrm>
          <a:prstGeom prst="rect">
            <a:avLst/>
          </a:prstGeom>
          <a:solidFill>
            <a:srgbClr val="232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Original: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35, 46, 105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100BFE-EA39-B810-24A7-B9676B1178D1}"/>
              </a:ext>
            </a:extLst>
          </p:cNvPr>
          <p:cNvSpPr/>
          <p:nvPr userDrawn="1"/>
        </p:nvSpPr>
        <p:spPr>
          <a:xfrm>
            <a:off x="-1166301" y="5579308"/>
            <a:ext cx="910798" cy="402357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BBC: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250, 185, 0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0CE37-DA2D-8313-0ECF-9AB74BE4B9F2}"/>
              </a:ext>
            </a:extLst>
          </p:cNvPr>
          <p:cNvSpPr/>
          <p:nvPr userDrawn="1"/>
        </p:nvSpPr>
        <p:spPr>
          <a:xfrm>
            <a:off x="-1166301" y="3812987"/>
            <a:ext cx="910798" cy="402357"/>
          </a:xfrm>
          <a:prstGeom prst="rect">
            <a:avLst/>
          </a:prstGeom>
          <a:solidFill>
            <a:srgbClr val="365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CS: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54, 95, 146</a:t>
            </a:r>
          </a:p>
        </p:txBody>
      </p:sp>
      <p:pic>
        <p:nvPicPr>
          <p:cNvPr id="15" name="Gráfico 8">
            <a:extLst>
              <a:ext uri="{FF2B5EF4-FFF2-40B4-BE49-F238E27FC236}">
                <a16:creationId xmlns:a16="http://schemas.microsoft.com/office/drawing/2014/main" id="{9F03CB44-C1E9-113D-A4F6-B6015658D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9271"/>
          <a:stretch/>
        </p:blipFill>
        <p:spPr>
          <a:xfrm>
            <a:off x="0" y="4983249"/>
            <a:ext cx="12202160" cy="15485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F8A9E8-E725-A357-CBD6-2F1322F626FA}"/>
              </a:ext>
            </a:extLst>
          </p:cNvPr>
          <p:cNvSpPr/>
          <p:nvPr userDrawn="1"/>
        </p:nvSpPr>
        <p:spPr>
          <a:xfrm>
            <a:off x="-1166301" y="6129467"/>
            <a:ext cx="910798" cy="402357"/>
          </a:xfrm>
          <a:prstGeom prst="rect">
            <a:avLst/>
          </a:prstGeom>
          <a:solidFill>
            <a:srgbClr val="00B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Ciclus</a:t>
            </a:r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0; 177; 137</a:t>
            </a:r>
          </a:p>
        </p:txBody>
      </p:sp>
    </p:spTree>
    <p:extLst>
      <p:ext uri="{BB962C8B-B14F-4D97-AF65-F5344CB8AC3E}">
        <p14:creationId xmlns:p14="http://schemas.microsoft.com/office/powerpoint/2010/main" val="33279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bruno.muehlbauer@ciclusambiental.com.br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strada de terra&#10;&#10;O conteúdo gerado por IA pode estar incorreto.">
            <a:extLst>
              <a:ext uri="{FF2B5EF4-FFF2-40B4-BE49-F238E27FC236}">
                <a16:creationId xmlns:a16="http://schemas.microsoft.com/office/drawing/2014/main" id="{8650B1DF-CC90-6821-5EBA-BFC12E0F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49" b="2198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DBC4DF5-87CD-D627-828E-F1F2923BC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6803" y="3300752"/>
            <a:ext cx="4461393" cy="11432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E642A4-EAD5-6B0C-A47A-21516D7DA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86" y="3597360"/>
            <a:ext cx="2578354" cy="84662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5D1EC7-6CB2-5F96-2C06-784CA90457CA}"/>
              </a:ext>
            </a:extLst>
          </p:cNvPr>
          <p:cNvSpPr txBox="1">
            <a:spLocks/>
          </p:cNvSpPr>
          <p:nvPr/>
        </p:nvSpPr>
        <p:spPr>
          <a:xfrm>
            <a:off x="310055" y="5705561"/>
            <a:ext cx="11571889" cy="100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57C05"/>
                </a:solidFill>
                <a:latin typeface="Intelo" panose="00000500000000000000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  <a:latin typeface="Montserrat"/>
                <a:cs typeface="Calibri"/>
              </a:rPr>
              <a:t>Arcabouço Legal, Conceitos e Cuidados para Estruturações de PPPs e Concessões de Limpeza Urbana e Manejo de Resíduos c/ Segurança Jurídica e Sustentabilidade Econômica e Financeira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9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00E41-1217-020C-35D6-84A18AF9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590">
            <a:extLst>
              <a:ext uri="{FF2B5EF4-FFF2-40B4-BE49-F238E27FC236}">
                <a16:creationId xmlns:a16="http://schemas.microsoft.com/office/drawing/2014/main" id="{2FFDCADD-2A25-52FD-ABFA-7212E9AD29E7}"/>
              </a:ext>
            </a:extLst>
          </p:cNvPr>
          <p:cNvSpPr txBox="1"/>
          <p:nvPr/>
        </p:nvSpPr>
        <p:spPr>
          <a:xfrm>
            <a:off x="581188" y="1645388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1C4B3F"/>
                </a:solidFill>
                <a:latin typeface="Montserrat" pitchFamily="2" charset="77"/>
              </a:rPr>
              <a:t>Legislação Municipal: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0D71C11-437F-111B-A1F5-D317610E797C}"/>
              </a:ext>
            </a:extLst>
          </p:cNvPr>
          <p:cNvSpPr txBox="1"/>
          <p:nvPr/>
        </p:nvSpPr>
        <p:spPr>
          <a:xfrm>
            <a:off x="594103" y="2133945"/>
            <a:ext cx="1031665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Lei Orgânica Municipal; (modo de licitação e delegação dos serviços públicos, quem fiscalizará e regulará eles, quem definirá tarifa)</a:t>
            </a:r>
            <a:endParaRPr lang="pt-BR" sz="16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Plano Municipal de Saneamento Básico (PMSB) (diagnóstico, metas, indicadores, etc)</a:t>
            </a:r>
            <a:endParaRPr lang="pt-BR" sz="16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Plano Municipal de Gerenciamento Integrado de Resíduos Sólidos (PMGIRS) (diagnóstico, metas, indicadores de qualidade, etc)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ixaDeTexto 590">
            <a:extLst>
              <a:ext uri="{FF2B5EF4-FFF2-40B4-BE49-F238E27FC236}">
                <a16:creationId xmlns:a16="http://schemas.microsoft.com/office/drawing/2014/main" id="{275A7FE4-8F80-419C-3EBC-50DD13E70BC6}"/>
              </a:ext>
            </a:extLst>
          </p:cNvPr>
          <p:cNvSpPr txBox="1"/>
          <p:nvPr/>
        </p:nvSpPr>
        <p:spPr>
          <a:xfrm>
            <a:off x="581188" y="602394"/>
            <a:ext cx="881998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Legislação Aplicável</a:t>
            </a:r>
            <a:endParaRPr lang="pt-BR" sz="4400" dirty="0">
              <a:solidFill>
                <a:srgbClr val="50AD47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BB02651-CD88-A8BF-7287-95D54F318E99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AE70EFCF-0485-48AB-EE65-61868378ADC4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AC674A0E-379C-B705-C4EE-98C32C5C38F1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17" name="Gráfico 16">
                  <a:extLst>
                    <a:ext uri="{FF2B5EF4-FFF2-40B4-BE49-F238E27FC236}">
                      <a16:creationId xmlns:a16="http://schemas.microsoft.com/office/drawing/2014/main" id="{63AC869B-40A8-717C-65E4-A08B63047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19" name="Gráfico 18">
                  <a:extLst>
                    <a:ext uri="{FF2B5EF4-FFF2-40B4-BE49-F238E27FC236}">
                      <a16:creationId xmlns:a16="http://schemas.microsoft.com/office/drawing/2014/main" id="{009C3724-FDA7-96CF-55ED-ABA623BB7B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F544B070-9E1E-A506-C32A-2D160C0A3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13" name="Conector Reto 3">
              <a:extLst>
                <a:ext uri="{FF2B5EF4-FFF2-40B4-BE49-F238E27FC236}">
                  <a16:creationId xmlns:a16="http://schemas.microsoft.com/office/drawing/2014/main" id="{64B4127E-56A3-63F4-655D-0E1B9C57FAAF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590">
            <a:extLst>
              <a:ext uri="{FF2B5EF4-FFF2-40B4-BE49-F238E27FC236}">
                <a16:creationId xmlns:a16="http://schemas.microsoft.com/office/drawing/2014/main" id="{C53B8300-65A4-F5DB-D1DF-177652F8B97E}"/>
              </a:ext>
            </a:extLst>
          </p:cNvPr>
          <p:cNvSpPr txBox="1"/>
          <p:nvPr/>
        </p:nvSpPr>
        <p:spPr>
          <a:xfrm>
            <a:off x="581187" y="3724744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1C4B3F"/>
                </a:solidFill>
                <a:latin typeface="Montserrat"/>
              </a:rPr>
              <a:t>Normas do Ente Regulador:</a:t>
            </a:r>
            <a:endParaRPr lang="pt-BR" sz="2400" dirty="0">
              <a:solidFill>
                <a:srgbClr val="1C4B3F"/>
              </a:solidFill>
              <a:latin typeface="Montserrat" pitchFamily="2" charset="77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D37BC8-83A2-44B1-8A1F-6CF6E8E25590}"/>
              </a:ext>
            </a:extLst>
          </p:cNvPr>
          <p:cNvSpPr txBox="1"/>
          <p:nvPr/>
        </p:nvSpPr>
        <p:spPr>
          <a:xfrm>
            <a:off x="594102" y="4174555"/>
            <a:ext cx="10316652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Regulação e fiscalização deve ser, preferencialmente ser exercida por Ente Regulador com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independência decisória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e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autonomia administrativa, orçamentária e financeira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(art. 21, MLSB)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O Poder Concedente deve delegar essa atribuição a ente regulador (art. 23, MLSB)</a:t>
            </a:r>
            <a:endParaRPr lang="pt-BR" sz="16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Ente regulador editará normas de regulação que devem observar, ainda, as normas de referência editadas pela ANA (art. 23, MLSB)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9520FD81-ED6B-8E60-96AB-C9E3AE860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37204"/>
              </p:ext>
            </p:extLst>
          </p:nvPr>
        </p:nvGraphicFramePr>
        <p:xfrm>
          <a:off x="581188" y="1581368"/>
          <a:ext cx="11133484" cy="36719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66742">
                  <a:extLst>
                    <a:ext uri="{9D8B030D-6E8A-4147-A177-3AD203B41FA5}">
                      <a16:colId xmlns:a16="http://schemas.microsoft.com/office/drawing/2014/main" val="1427186034"/>
                    </a:ext>
                  </a:extLst>
                </a:gridCol>
                <a:gridCol w="5566742">
                  <a:extLst>
                    <a:ext uri="{9D8B030D-6E8A-4147-A177-3AD203B41FA5}">
                      <a16:colId xmlns:a16="http://schemas.microsoft.com/office/drawing/2014/main" val="3559605801"/>
                    </a:ext>
                  </a:extLst>
                </a:gridCol>
              </a:tblGrid>
              <a:tr h="517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Montserrat" pitchFamily="2" charset="77"/>
                        </a:rPr>
                        <a:t>SERVIÇOS DIVISÍVEIS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latin typeface="Montserrat" pitchFamily="2" charset="77"/>
                        </a:rPr>
                        <a:t>SERVIÇOS INDIVISÍVEIS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2358"/>
                  </a:ext>
                </a:extLst>
              </a:tr>
              <a:tr h="788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A utilização pessoal pode ser mensurada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de forma objetiva e individualizada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A utilização pessoal não pode ser mensurada;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beneficiam a sociedade de maneira difusa</a:t>
                      </a:r>
                      <a:endParaRPr lang="pt-BR" sz="1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531327"/>
                  </a:ext>
                </a:extLst>
              </a:tr>
              <a:tr h="11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Custeados pela arrecadação de taxa/tarifa, vinculada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/>
                        </a:rPr>
                        <a:t>aos serviços¹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Custeados com os recursos orçamentários municipais,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por meio da arrecadação tributária geral, não vinculada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aos serviços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918402"/>
                  </a:ext>
                </a:extLst>
              </a:tr>
              <a:tr h="788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Podem ser delegados por qualquer modelo jurídico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de contratação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Não podem ser delegados por Concessão Comum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5732731"/>
                  </a:ext>
                </a:extLst>
              </a:tr>
              <a:tr h="425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Exemplo: Serviços de manejo de resíduos sólidos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Exemplo: Serviços de limpeza urbana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517532"/>
                  </a:ext>
                </a:extLst>
              </a:tr>
            </a:tbl>
          </a:graphicData>
        </a:graphic>
      </p:graphicFrame>
      <p:sp>
        <p:nvSpPr>
          <p:cNvPr id="20" name="CaixaDeTexto 590">
            <a:extLst>
              <a:ext uri="{FF2B5EF4-FFF2-40B4-BE49-F238E27FC236}">
                <a16:creationId xmlns:a16="http://schemas.microsoft.com/office/drawing/2014/main" id="{A41E0703-49E5-1173-B6AC-E97A1E4C2FCC}"/>
              </a:ext>
            </a:extLst>
          </p:cNvPr>
          <p:cNvSpPr txBox="1"/>
          <p:nvPr/>
        </p:nvSpPr>
        <p:spPr>
          <a:xfrm>
            <a:off x="581188" y="376960"/>
            <a:ext cx="9870404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Classificação dos Serviços  </a:t>
            </a:r>
          </a:p>
          <a:p>
            <a:r>
              <a:rPr lang="pt-BR" sz="1800" dirty="0">
                <a:solidFill>
                  <a:srgbClr val="004A3C"/>
                </a:solidFill>
                <a:latin typeface="Montserrat"/>
              </a:rPr>
              <a:t>Divisíveis x Indivisíveis</a:t>
            </a:r>
            <a:endParaRPr lang="pt-BR" sz="1800" dirty="0">
              <a:solidFill>
                <a:srgbClr val="004A3C"/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DC2BD77-D4F3-F2C1-BF84-4695D80D2640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5270771E-9761-C2F2-1678-53A19CE6221A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4AEDFCF1-D340-63C6-331F-EA2422D93331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3" name="Gráfico 22">
                  <a:extLst>
                    <a:ext uri="{FF2B5EF4-FFF2-40B4-BE49-F238E27FC236}">
                      <a16:creationId xmlns:a16="http://schemas.microsoft.com/office/drawing/2014/main" id="{9B9A1E6C-9334-76D7-AE18-4FBDA5255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4" name="Gráfico 23">
                  <a:extLst>
                    <a:ext uri="{FF2B5EF4-FFF2-40B4-BE49-F238E27FC236}">
                      <a16:creationId xmlns:a16="http://schemas.microsoft.com/office/drawing/2014/main" id="{0D47FA2C-30A2-184F-7A75-8189202F5C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C7308DA0-497A-282B-4DDA-BECF17680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18" name="Conector Reto 3">
              <a:extLst>
                <a:ext uri="{FF2B5EF4-FFF2-40B4-BE49-F238E27FC236}">
                  <a16:creationId xmlns:a16="http://schemas.microsoft.com/office/drawing/2014/main" id="{8FE558FC-C731-3376-9147-78D77BE362A6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AF315F-5430-935C-A9D0-75CC6D9BD62E}"/>
              </a:ext>
            </a:extLst>
          </p:cNvPr>
          <p:cNvSpPr txBox="1"/>
          <p:nvPr/>
        </p:nvSpPr>
        <p:spPr>
          <a:xfrm>
            <a:off x="2761281" y="5434739"/>
            <a:ext cx="5507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latin typeface="Montserrat"/>
              </a:rPr>
              <a:t>¹Taxas (e, portanto, tarifas) só podem ser cobradas de serviços públicos específicos e divisíveis – v.  art. 145, II, da CRFB e Súmula 670 do STF que julgou inconstitucional Taxas de Iluminação Pública.</a:t>
            </a:r>
            <a:endParaRPr lang="pt-BR" sz="1200" dirty="0"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58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897F-C922-D2EB-B9E7-186BDB8E9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1D2D61-B0E4-3484-89D6-8113ED148C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B3F"/>
          </a:solidFill>
          <a:ln>
            <a:solidFill>
              <a:srgbClr val="1C4B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35D7F5-7506-08F7-B962-360016EC1C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b="1071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2EDB8C9-8313-720C-716E-B5E9D6AA14CD}"/>
              </a:ext>
            </a:extLst>
          </p:cNvPr>
          <p:cNvSpPr/>
          <p:nvPr/>
        </p:nvSpPr>
        <p:spPr>
          <a:xfrm>
            <a:off x="3091089" y="2704431"/>
            <a:ext cx="2689889" cy="349627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0DEAEE-7A1C-844E-0555-8F2C8501F807}"/>
              </a:ext>
            </a:extLst>
          </p:cNvPr>
          <p:cNvSpPr/>
          <p:nvPr/>
        </p:nvSpPr>
        <p:spPr>
          <a:xfrm>
            <a:off x="2583022" y="2763415"/>
            <a:ext cx="7389266" cy="1150672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5EEB0BF-78C5-0E5A-8A0C-74EB9D75DFA4}"/>
              </a:ext>
            </a:extLst>
          </p:cNvPr>
          <p:cNvSpPr txBox="1"/>
          <p:nvPr/>
        </p:nvSpPr>
        <p:spPr>
          <a:xfrm>
            <a:off x="2258474" y="2995074"/>
            <a:ext cx="847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-300" dirty="0">
                <a:solidFill>
                  <a:srgbClr val="00B050"/>
                </a:solidFill>
                <a:latin typeface="Montserrat" panose="00000500000000000000" pitchFamily="50" charset="0"/>
              </a:rPr>
              <a:t>Modelos</a:t>
            </a:r>
            <a:r>
              <a:rPr lang="pt-BR" sz="4000" b="1" spc="-300" dirty="0">
                <a:solidFill>
                  <a:srgbClr val="375C3B"/>
                </a:solidFill>
                <a:latin typeface="Montserrat" panose="00000500000000000000" pitchFamily="50" charset="0"/>
              </a:rPr>
              <a:t> </a:t>
            </a:r>
            <a:r>
              <a:rPr lang="pt-BR" sz="4000" b="1" spc="-300" dirty="0">
                <a:solidFill>
                  <a:schemeClr val="bg1"/>
                </a:solidFill>
                <a:latin typeface="Montserrat" panose="00000500000000000000" pitchFamily="50" charset="0"/>
              </a:rPr>
              <a:t>Jurídicos</a:t>
            </a:r>
            <a:r>
              <a:rPr lang="pt-BR" sz="4000" b="1" spc="-300" dirty="0">
                <a:solidFill>
                  <a:srgbClr val="375C3B"/>
                </a:solidFill>
                <a:latin typeface="Montserrat" panose="00000500000000000000" pitchFamily="50" charset="0"/>
              </a:rPr>
              <a:t> </a:t>
            </a:r>
            <a:r>
              <a:rPr lang="pt-BR" sz="4000" b="1" spc="-300" dirty="0">
                <a:solidFill>
                  <a:srgbClr val="00B050"/>
                </a:solidFill>
                <a:latin typeface="Montserrat" panose="00000500000000000000" pitchFamily="50" charset="0"/>
              </a:rPr>
              <a:t>de Contratação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F9B851-92E6-84E4-C103-DFBEA40CEDFA}"/>
              </a:ext>
            </a:extLst>
          </p:cNvPr>
          <p:cNvSpPr txBox="1"/>
          <p:nvPr/>
        </p:nvSpPr>
        <p:spPr>
          <a:xfrm>
            <a:off x="2258473" y="2685174"/>
            <a:ext cx="9703411" cy="36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/>
                </a:solidFill>
                <a:latin typeface="Montserrat Bold" panose="00000800000000000000" pitchFamily="2" charset="0"/>
              </a:rPr>
              <a:t>Possíveis</a:t>
            </a:r>
            <a:endParaRPr lang="pt-BR" b="1" kern="100" dirty="0">
              <a:solidFill>
                <a:schemeClr val="bg1"/>
              </a:solidFill>
              <a:effectLst/>
              <a:latin typeface="Montserrat SemiBold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107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C67F4-83E5-9205-799E-FEDFE931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590">
            <a:extLst>
              <a:ext uri="{FF2B5EF4-FFF2-40B4-BE49-F238E27FC236}">
                <a16:creationId xmlns:a16="http://schemas.microsoft.com/office/drawing/2014/main" id="{92953D17-2C77-907A-4029-381E6A5B44A3}"/>
              </a:ext>
            </a:extLst>
          </p:cNvPr>
          <p:cNvSpPr txBox="1"/>
          <p:nvPr/>
        </p:nvSpPr>
        <p:spPr>
          <a:xfrm>
            <a:off x="581188" y="735150"/>
            <a:ext cx="8819987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Contrato Administrativo  </a:t>
            </a:r>
          </a:p>
          <a:p>
            <a:r>
              <a:rPr lang="pt-BR" sz="1800" dirty="0">
                <a:solidFill>
                  <a:srgbClr val="375C3B"/>
                </a:solidFill>
                <a:latin typeface="Montserrat"/>
              </a:rPr>
              <a:t>Lei Federal nº 14.133/2021</a:t>
            </a:r>
            <a:endParaRPr lang="pt-BR" sz="1800" dirty="0">
              <a:solidFill>
                <a:srgbClr val="375C3B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DFF182-1A65-1440-A05F-12294DAF8432}"/>
              </a:ext>
            </a:extLst>
          </p:cNvPr>
          <p:cNvSpPr txBox="1"/>
          <p:nvPr/>
        </p:nvSpPr>
        <p:spPr>
          <a:xfrm>
            <a:off x="594103" y="2120696"/>
            <a:ext cx="10357984" cy="3620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50AD47"/>
                </a:solidFill>
                <a:latin typeface="Montserrat" panose="00000500000000000000" pitchFamily="2" charset="0"/>
              </a:rPr>
              <a:t>Remuneração:</a:t>
            </a:r>
            <a:r>
              <a:rPr lang="pt-BR" sz="1600" dirty="0">
                <a:solidFill>
                  <a:srgbClr val="50AD47"/>
                </a:solidFill>
                <a:latin typeface="Montserrat" panose="00000500000000000000" pitchFamily="2" charset="0"/>
              </a:rPr>
              <a:t> pagamento realizado pelo Município à contratada;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50AD47"/>
                </a:solidFill>
                <a:latin typeface="Montserrat" panose="00000500000000000000" pitchFamily="2" charset="0"/>
              </a:rPr>
              <a:t>Prazo máximo: </a:t>
            </a:r>
            <a:r>
              <a:rPr lang="pt-BR" sz="1600" dirty="0">
                <a:solidFill>
                  <a:srgbClr val="50AD47"/>
                </a:solidFill>
                <a:latin typeface="Montserrat" panose="00000500000000000000" pitchFamily="2" charset="0"/>
              </a:rPr>
              <a:t>10 anos;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0AD47"/>
                </a:solidFill>
                <a:latin typeface="Montserrat" panose="00000500000000000000" pitchFamily="2" charset="0"/>
              </a:rPr>
              <a:t>Não recomendado para a delegação dos serviços de saneamento básico: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Prazo Inadequado para amortização dos investimentos vultuosos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Prazo Inadequado para o planejamento a médio e longo prazo referente aos serviços </a:t>
            </a:r>
            <a:b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</a:b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de saneamento básico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 art. 10 do Marco Legal de Saneamento indica que a delegação deve ser por meio de concessão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 contrato administrativo comum não permite a separação contábil necessária para os serviços de saneamento básico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131D2A-9EA1-8289-133D-FC97273121BE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F00AA32E-D996-9E54-1F3D-8EC83FB8373E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D99381EB-FBD3-F344-D844-22C5919AAD50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3" name="Gráfico 22">
                  <a:extLst>
                    <a:ext uri="{FF2B5EF4-FFF2-40B4-BE49-F238E27FC236}">
                      <a16:creationId xmlns:a16="http://schemas.microsoft.com/office/drawing/2014/main" id="{534F97CD-040E-0AC3-B918-C970177AF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4" name="Gráfico 23">
                  <a:extLst>
                    <a:ext uri="{FF2B5EF4-FFF2-40B4-BE49-F238E27FC236}">
                      <a16:creationId xmlns:a16="http://schemas.microsoft.com/office/drawing/2014/main" id="{9D98229F-A5AC-C7A8-75B8-79F3BA379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57EFFD0C-C26B-6143-2BCE-DF880E5EF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20" name="Conector Reto 3">
              <a:extLst>
                <a:ext uri="{FF2B5EF4-FFF2-40B4-BE49-F238E27FC236}">
                  <a16:creationId xmlns:a16="http://schemas.microsoft.com/office/drawing/2014/main" id="{531D7B0E-2E0C-FF13-A92D-CD292B1DABBE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216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9B638-9BEC-FD01-78A1-723EBEE9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277554B-4114-181B-3F86-7CAF6C387FF0}"/>
              </a:ext>
            </a:extLst>
          </p:cNvPr>
          <p:cNvSpPr txBox="1"/>
          <p:nvPr/>
        </p:nvSpPr>
        <p:spPr>
          <a:xfrm>
            <a:off x="581187" y="2303727"/>
            <a:ext cx="10410036" cy="2974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50AD47"/>
                </a:solidFill>
                <a:latin typeface="Montserrat" panose="00000500000000000000" pitchFamily="2" charset="0"/>
              </a:rPr>
              <a:t>Remuneração da Concessionária: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cobrança de tarifa diretamente dos usuários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50AD47"/>
                </a:solidFill>
                <a:latin typeface="Montserrat" panose="00000500000000000000" pitchFamily="2" charset="0"/>
              </a:rPr>
              <a:t>Prazo</a:t>
            </a:r>
            <a:r>
              <a:rPr lang="pt-BR" sz="1600" dirty="0">
                <a:solidFill>
                  <a:srgbClr val="50AD47"/>
                </a:solidFill>
                <a:latin typeface="Montserrat" panose="00000500000000000000" pitchFamily="2" charset="0"/>
              </a:rPr>
              <a:t>: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deverá ser determinado, sem máximo legal</a:t>
            </a:r>
            <a:endParaRPr lang="pt-BR" sz="16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Assunção de riscos pela concessionária, a partir da matriz de riscos da contratação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Não há desembolso de valores pelo Poder Concedente, seja para a remuneração da concessionária ou a realização de investimentos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Adequada apenas para serviços divisíveis</a:t>
            </a:r>
          </a:p>
        </p:txBody>
      </p:sp>
      <p:sp>
        <p:nvSpPr>
          <p:cNvPr id="9" name="CaixaDeTexto 590">
            <a:extLst>
              <a:ext uri="{FF2B5EF4-FFF2-40B4-BE49-F238E27FC236}">
                <a16:creationId xmlns:a16="http://schemas.microsoft.com/office/drawing/2014/main" id="{8DD88D17-9DA6-EE4C-BDBC-447455005F73}"/>
              </a:ext>
            </a:extLst>
          </p:cNvPr>
          <p:cNvSpPr txBox="1"/>
          <p:nvPr/>
        </p:nvSpPr>
        <p:spPr>
          <a:xfrm>
            <a:off x="581188" y="748328"/>
            <a:ext cx="8819987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Concessão Comum </a:t>
            </a:r>
          </a:p>
          <a:p>
            <a:r>
              <a:rPr lang="pt-BR" sz="1800" dirty="0">
                <a:solidFill>
                  <a:srgbClr val="375C3B"/>
                </a:solidFill>
                <a:latin typeface="Montserrat"/>
              </a:rPr>
              <a:t>Lei Federal nº 8.987/1995</a:t>
            </a:r>
            <a:endParaRPr lang="pt-BR" sz="1800" dirty="0">
              <a:solidFill>
                <a:srgbClr val="375C3B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7522E16-58C2-6998-58E0-A4BCF3EBC441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EA0A061-6CF6-DDF1-5062-AE79BC979481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DCAB66E5-B75D-3D2D-9091-2BBCCB0CD925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14" name="Gráfico 13">
                  <a:extLst>
                    <a:ext uri="{FF2B5EF4-FFF2-40B4-BE49-F238E27FC236}">
                      <a16:creationId xmlns:a16="http://schemas.microsoft.com/office/drawing/2014/main" id="{59D7BFAB-69D0-2548-B2C9-46B676EA0B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15" name="Gráfico 14">
                  <a:extLst>
                    <a:ext uri="{FF2B5EF4-FFF2-40B4-BE49-F238E27FC236}">
                      <a16:creationId xmlns:a16="http://schemas.microsoft.com/office/drawing/2014/main" id="{297F8D91-1275-60C8-CB46-A3076E329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AD72DC7A-8A60-80D1-2ED7-469A86E0E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11" name="Conector Reto 3">
              <a:extLst>
                <a:ext uri="{FF2B5EF4-FFF2-40B4-BE49-F238E27FC236}">
                  <a16:creationId xmlns:a16="http://schemas.microsoft.com/office/drawing/2014/main" id="{C1BD2DD4-A3CA-C6A7-625D-DE0CABC9DAD1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754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C54D5-99D7-B510-F5ED-5A938A6A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590">
            <a:extLst>
              <a:ext uri="{FF2B5EF4-FFF2-40B4-BE49-F238E27FC236}">
                <a16:creationId xmlns:a16="http://schemas.microsoft.com/office/drawing/2014/main" id="{ACF6236E-A229-B58C-4007-C4147CAE8346}"/>
              </a:ext>
            </a:extLst>
          </p:cNvPr>
          <p:cNvSpPr txBox="1"/>
          <p:nvPr/>
        </p:nvSpPr>
        <p:spPr>
          <a:xfrm>
            <a:off x="581187" y="711626"/>
            <a:ext cx="8819987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Parcerias Público-Privadas</a:t>
            </a:r>
          </a:p>
          <a:p>
            <a:r>
              <a:rPr lang="pt-BR" sz="1800" dirty="0">
                <a:solidFill>
                  <a:srgbClr val="375C3B"/>
                </a:solidFill>
                <a:latin typeface="Montserrat"/>
              </a:rPr>
              <a:t>Lei Federal nº 11.079/2004</a:t>
            </a:r>
            <a:endParaRPr lang="pt-BR" sz="1800" dirty="0">
              <a:solidFill>
                <a:srgbClr val="375C3B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A45AB0-9E20-F829-0D26-865DF8D34F08}"/>
              </a:ext>
            </a:extLst>
          </p:cNvPr>
          <p:cNvSpPr txBox="1"/>
          <p:nvPr/>
        </p:nvSpPr>
        <p:spPr>
          <a:xfrm>
            <a:off x="594102" y="1821232"/>
            <a:ext cx="10730979" cy="162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Todo contrato de concessão que envolva o pagamento de contraprestação pecuniária do parceiro público ao parceiro privado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Adequada para serviços divisíveis e indivisíveis, em ambas as modalidades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Valor mínimo do contrato: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R$ 10.000.000,00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Prazo: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não inferior a 5 e nem superior a 35 anos, incluindo eventual prorrogação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Aplicam-se, subsidiariamente, algumas as normas da Concessão Comum</a:t>
            </a:r>
            <a:endParaRPr lang="pt-BR" sz="1600" b="1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  <p:sp>
        <p:nvSpPr>
          <p:cNvPr id="18" name="CaixaDeTexto 590">
            <a:extLst>
              <a:ext uri="{FF2B5EF4-FFF2-40B4-BE49-F238E27FC236}">
                <a16:creationId xmlns:a16="http://schemas.microsoft.com/office/drawing/2014/main" id="{2B2983BC-1E28-F659-5067-3D35E795361C}"/>
              </a:ext>
            </a:extLst>
          </p:cNvPr>
          <p:cNvSpPr txBox="1"/>
          <p:nvPr/>
        </p:nvSpPr>
        <p:spPr>
          <a:xfrm>
            <a:off x="581187" y="3469171"/>
            <a:ext cx="6705037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50AD47"/>
                </a:solidFill>
                <a:latin typeface="Montserrat" pitchFamily="2" charset="77"/>
              </a:rPr>
              <a:t>Patrocinada</a:t>
            </a:r>
          </a:p>
        </p:txBody>
      </p:sp>
      <p:sp>
        <p:nvSpPr>
          <p:cNvPr id="19" name="CaixaDeTexto 590">
            <a:extLst>
              <a:ext uri="{FF2B5EF4-FFF2-40B4-BE49-F238E27FC236}">
                <a16:creationId xmlns:a16="http://schemas.microsoft.com/office/drawing/2014/main" id="{46D79EDE-072C-CB81-6D77-0D291C520D49}"/>
              </a:ext>
            </a:extLst>
          </p:cNvPr>
          <p:cNvSpPr txBox="1"/>
          <p:nvPr/>
        </p:nvSpPr>
        <p:spPr>
          <a:xfrm>
            <a:off x="581187" y="4431363"/>
            <a:ext cx="6705037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50AD47"/>
                </a:solidFill>
                <a:latin typeface="Montserrat" pitchFamily="2" charset="77"/>
              </a:rPr>
              <a:t>Administrativa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0C9598-3C89-98D3-1672-330BA90480BC}"/>
              </a:ext>
            </a:extLst>
          </p:cNvPr>
          <p:cNvSpPr txBox="1"/>
          <p:nvPr/>
        </p:nvSpPr>
        <p:spPr>
          <a:xfrm>
            <a:off x="581186" y="3907753"/>
            <a:ext cx="1044337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Remuneração da Concessionária: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contraprestação pecuniária + arrecadação de tarifas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36F18F-B7EF-83AD-C90C-DFDADCFFFE56}"/>
              </a:ext>
            </a:extLst>
          </p:cNvPr>
          <p:cNvSpPr txBox="1"/>
          <p:nvPr/>
        </p:nvSpPr>
        <p:spPr>
          <a:xfrm>
            <a:off x="581187" y="4869945"/>
            <a:ext cx="1073667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Remuneração da Concessionária: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exclusivamente por meio da contraprestação pecuniária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9C06F8E-222D-4291-8C9E-B529AB97C45B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D478254-A792-C9B4-772F-94C26B44F897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6A7E6C1E-064C-8B26-24D5-8EE24D1EC05B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7" name="Gráfico 26">
                  <a:extLst>
                    <a:ext uri="{FF2B5EF4-FFF2-40B4-BE49-F238E27FC236}">
                      <a16:creationId xmlns:a16="http://schemas.microsoft.com/office/drawing/2014/main" id="{183B21C2-EC98-8C74-2855-99CF9FC525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8" name="Gráfico 27">
                  <a:extLst>
                    <a:ext uri="{FF2B5EF4-FFF2-40B4-BE49-F238E27FC236}">
                      <a16:creationId xmlns:a16="http://schemas.microsoft.com/office/drawing/2014/main" id="{C262D054-5CB6-8F5C-336D-E17E1D329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B5D2DA01-4AF7-A1AD-B74B-27923EFCA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24" name="Conector Reto 3">
              <a:extLst>
                <a:ext uri="{FF2B5EF4-FFF2-40B4-BE49-F238E27FC236}">
                  <a16:creationId xmlns:a16="http://schemas.microsoft.com/office/drawing/2014/main" id="{51FDC724-0407-7AD9-48A0-238A6A4E1A60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41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64BC-F4F7-B7E4-E552-3453B4DA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4D2367B-75E9-B2CC-3614-1D13AC2E28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B3F"/>
          </a:solidFill>
          <a:ln>
            <a:solidFill>
              <a:srgbClr val="1C4B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7CA878-2738-A13F-7C9B-F418A023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b="1071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273C9DD-26DA-633F-C7B8-2F58C3397CEA}"/>
              </a:ext>
            </a:extLst>
          </p:cNvPr>
          <p:cNvSpPr/>
          <p:nvPr/>
        </p:nvSpPr>
        <p:spPr>
          <a:xfrm>
            <a:off x="3091089" y="2704431"/>
            <a:ext cx="2689889" cy="349627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789017-6742-5570-6B67-4F6F89DC9BDC}"/>
              </a:ext>
            </a:extLst>
          </p:cNvPr>
          <p:cNvSpPr/>
          <p:nvPr/>
        </p:nvSpPr>
        <p:spPr>
          <a:xfrm>
            <a:off x="2583022" y="2763415"/>
            <a:ext cx="7389266" cy="1150672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29D8A3-B114-FABD-CD9D-1DC5C1BEEE73}"/>
              </a:ext>
            </a:extLst>
          </p:cNvPr>
          <p:cNvSpPr txBox="1"/>
          <p:nvPr/>
        </p:nvSpPr>
        <p:spPr>
          <a:xfrm>
            <a:off x="2810797" y="2984808"/>
            <a:ext cx="657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-300" dirty="0">
                <a:solidFill>
                  <a:schemeClr val="bg1"/>
                </a:solidFill>
                <a:latin typeface="Montserrat" panose="00000500000000000000" pitchFamily="50" charset="0"/>
              </a:rPr>
              <a:t>Remuneração</a:t>
            </a:r>
            <a:r>
              <a:rPr lang="pt-BR" sz="4000" b="1" spc="-300" dirty="0">
                <a:solidFill>
                  <a:srgbClr val="375C3B"/>
                </a:solidFill>
                <a:latin typeface="Montserrat" panose="00000500000000000000" pitchFamily="50" charset="0"/>
              </a:rPr>
              <a:t> </a:t>
            </a:r>
            <a:r>
              <a:rPr lang="pt-BR" sz="4000" b="1" spc="-300" dirty="0">
                <a:solidFill>
                  <a:srgbClr val="00B050"/>
                </a:solidFill>
                <a:latin typeface="Montserrat" panose="00000500000000000000" pitchFamily="50" charset="0"/>
              </a:rPr>
              <a:t>dos Serviços</a:t>
            </a:r>
          </a:p>
        </p:txBody>
      </p:sp>
    </p:spTree>
    <p:extLst>
      <p:ext uri="{BB962C8B-B14F-4D97-AF65-F5344CB8AC3E}">
        <p14:creationId xmlns:p14="http://schemas.microsoft.com/office/powerpoint/2010/main" val="14053798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1CE92-B33C-A03C-A3FD-117DE343F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7F7B07-D792-B876-11B4-0F1E208706BA}"/>
              </a:ext>
            </a:extLst>
          </p:cNvPr>
          <p:cNvSpPr txBox="1"/>
          <p:nvPr/>
        </p:nvSpPr>
        <p:spPr>
          <a:xfrm>
            <a:off x="495220" y="292114"/>
            <a:ext cx="90284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4A3C"/>
                </a:solidFill>
                <a:latin typeface="Montserrat"/>
              </a:rPr>
              <a:t>Política de Remuneração</a:t>
            </a:r>
            <a:endParaRPr lang="pt-BR" sz="4400" b="1" dirty="0">
              <a:solidFill>
                <a:srgbClr val="004A3C"/>
              </a:solidFill>
              <a:latin typeface="Montserrat" panose="00000500000000000000" pitchFamily="2" charset="0"/>
            </a:endParaRPr>
          </a:p>
          <a:p>
            <a:endParaRPr lang="pt-BR" dirty="0"/>
          </a:p>
        </p:txBody>
      </p:sp>
      <p:sp>
        <p:nvSpPr>
          <p:cNvPr id="18" name="CaixaDeTexto 590">
            <a:extLst>
              <a:ext uri="{FF2B5EF4-FFF2-40B4-BE49-F238E27FC236}">
                <a16:creationId xmlns:a16="http://schemas.microsoft.com/office/drawing/2014/main" id="{2508BD15-FA15-5816-FA0E-F8EF697F94D8}"/>
              </a:ext>
            </a:extLst>
          </p:cNvPr>
          <p:cNvSpPr txBox="1"/>
          <p:nvPr/>
        </p:nvSpPr>
        <p:spPr>
          <a:xfrm>
            <a:off x="572044" y="929531"/>
            <a:ext cx="9028497" cy="40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1800" dirty="0">
                <a:solidFill>
                  <a:srgbClr val="50AD47"/>
                </a:solidFill>
                <a:latin typeface="Montserrat SemiBold" pitchFamily="2" charset="77"/>
              </a:rPr>
              <a:t>Definição inicial – Taxa x Tarifa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C8FB530D-5A2E-8042-0E46-B9470CA59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60754"/>
              </p:ext>
            </p:extLst>
          </p:nvPr>
        </p:nvGraphicFramePr>
        <p:xfrm>
          <a:off x="581187" y="1421877"/>
          <a:ext cx="11260504" cy="3989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30252">
                  <a:extLst>
                    <a:ext uri="{9D8B030D-6E8A-4147-A177-3AD203B41FA5}">
                      <a16:colId xmlns:a16="http://schemas.microsoft.com/office/drawing/2014/main" val="1427186034"/>
                    </a:ext>
                  </a:extLst>
                </a:gridCol>
                <a:gridCol w="5630252">
                  <a:extLst>
                    <a:ext uri="{9D8B030D-6E8A-4147-A177-3AD203B41FA5}">
                      <a16:colId xmlns:a16="http://schemas.microsoft.com/office/drawing/2014/main" val="355960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latin typeface="Montserrat" pitchFamily="2" charset="77"/>
                        </a:rPr>
                        <a:t>TAXA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latin typeface="Montserrat" pitchFamily="2" charset="77"/>
                        </a:rPr>
                        <a:t>TARIFA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Tem natureza tributária</a:t>
                      </a:r>
                      <a:endParaRPr lang="pt-BR" sz="1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Preço Público, não tem natureza tributária</a:t>
                      </a:r>
                      <a:endParaRPr lang="pt-BR" sz="1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53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Sujeita a isenções tributárias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kern="12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Podem ser estabelecidos subsídios tarifários aos usuários hipossuficientes</a:t>
                      </a:r>
                      <a:endParaRPr lang="pt-BR" sz="1400" kern="1200" dirty="0">
                        <a:solidFill>
                          <a:srgbClr val="004A3C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91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Depende de criação por lei e respeito à anterioridade tributária (cobrança apenas no próximo exercício-financeiro e após 90 dias da publicação da lei)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kern="12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Decorrente de contrato administrativo</a:t>
                      </a:r>
                      <a:endParaRPr lang="pt-BR" sz="1400" kern="1200" dirty="0">
                        <a:solidFill>
                          <a:srgbClr val="004A3C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573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Cobrada dos usuários pelo Município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Cobrada dos usuários diretamente pela Concessionária</a:t>
                      </a:r>
                      <a:endParaRPr lang="pt-BR" sz="14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51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Prescrição para cobrança: 5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Prescrição para cobrança: 10 anos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37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Ônus da inadimplência: Município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4A3C"/>
                          </a:solidFill>
                          <a:latin typeface="Montserrat" pitchFamily="2" charset="77"/>
                        </a:rPr>
                        <a:t>Ônus da inadimplência: Concessionária, como regra, podendo ser redistribuído na Matriz de Riscos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751744"/>
                  </a:ext>
                </a:extLst>
              </a:tr>
            </a:tbl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D70D460-A671-E67C-5EF9-7F24980D1DC7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EA151EA8-DA58-A155-951E-2402ACEFCE0E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id="{2AEB2A63-070F-CC65-C888-31185F8E91C8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4" name="Gráfico 23">
                  <a:extLst>
                    <a:ext uri="{FF2B5EF4-FFF2-40B4-BE49-F238E27FC236}">
                      <a16:creationId xmlns:a16="http://schemas.microsoft.com/office/drawing/2014/main" id="{139F00C5-3FAC-D23B-01D5-C71630A4A3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5" name="Gráfico 24">
                  <a:extLst>
                    <a:ext uri="{FF2B5EF4-FFF2-40B4-BE49-F238E27FC236}">
                      <a16:creationId xmlns:a16="http://schemas.microsoft.com/office/drawing/2014/main" id="{AE9658A9-871F-73C5-A6FF-8DBFB0087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111DAD4D-501D-0615-D2D1-1D1F1CC53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21" name="Conector Reto 3">
              <a:extLst>
                <a:ext uri="{FF2B5EF4-FFF2-40B4-BE49-F238E27FC236}">
                  <a16:creationId xmlns:a16="http://schemas.microsoft.com/office/drawing/2014/main" id="{43E8F5D0-213D-9000-C249-89015BC6AED0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877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374D9-0FE4-BE9C-5195-85F5F054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9104F82-AC39-F17F-ED40-A0493FE897C6}"/>
              </a:ext>
            </a:extLst>
          </p:cNvPr>
          <p:cNvSpPr txBox="1"/>
          <p:nvPr/>
        </p:nvSpPr>
        <p:spPr>
          <a:xfrm>
            <a:off x="495220" y="282535"/>
            <a:ext cx="90284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50AD47"/>
                </a:solidFill>
                <a:latin typeface="Montserrat"/>
              </a:rPr>
              <a:t>Política de Remuneração</a:t>
            </a:r>
            <a:endParaRPr lang="pt-BR" sz="4400" b="1" dirty="0">
              <a:solidFill>
                <a:srgbClr val="50AD47"/>
              </a:solidFill>
              <a:latin typeface="Montserrat" panose="00000500000000000000" pitchFamily="2" charset="0"/>
            </a:endParaRP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4EDF9D5-BDCD-648D-AB95-DE4148A841F3}"/>
              </a:ext>
            </a:extLst>
          </p:cNvPr>
          <p:cNvSpPr txBox="1"/>
          <p:nvPr/>
        </p:nvSpPr>
        <p:spPr>
          <a:xfrm>
            <a:off x="581187" y="1703525"/>
            <a:ext cx="10136878" cy="3743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As tarifas devem ser fixadas pelo Ente Regulador ou Poder Concedente, a partir do preço da proposta apresentada (as taxas são fixadas em lei)</a:t>
            </a:r>
            <a:endParaRPr lang="pt-BR" sz="16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Podem ser adotados subsídios tarifários e não tarifários para os usuários que não tenham capacidade de pagamento suficiente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A cobrança pode ser feita de forma conjunta com o IPTU ou outros carnês de cobrança de serviços de saneamento básico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A estrutura tarifária deverá observar (i) categorias de usuários; (ii) padrões de uso ou quantidade; (iii) quantidade mínima de consumo ou de utilização do serviço; (iv) custo mínimo necessário para disponibilidade adequada do serviço; (v) ciclos significativos de aumento da demanda dos serviços; e (vi) capacidade de pagamento dos consumidores</a:t>
            </a:r>
          </a:p>
        </p:txBody>
      </p:sp>
      <p:sp>
        <p:nvSpPr>
          <p:cNvPr id="20" name="CaixaDeTexto 590">
            <a:extLst>
              <a:ext uri="{FF2B5EF4-FFF2-40B4-BE49-F238E27FC236}">
                <a16:creationId xmlns:a16="http://schemas.microsoft.com/office/drawing/2014/main" id="{2C2E0539-A7B7-33B3-B55F-119BFD53B155}"/>
              </a:ext>
            </a:extLst>
          </p:cNvPr>
          <p:cNvSpPr txBox="1"/>
          <p:nvPr/>
        </p:nvSpPr>
        <p:spPr>
          <a:xfrm>
            <a:off x="597694" y="971613"/>
            <a:ext cx="9028497" cy="40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1800" dirty="0">
                <a:solidFill>
                  <a:srgbClr val="375C3B"/>
                </a:solidFill>
                <a:latin typeface="Montserrat"/>
              </a:rPr>
              <a:t>Fixação da tarifa</a:t>
            </a:r>
          </a:p>
        </p:txBody>
      </p:sp>
      <p:sp>
        <p:nvSpPr>
          <p:cNvPr id="2" name="CaixaDeTexto 590">
            <a:extLst>
              <a:ext uri="{FF2B5EF4-FFF2-40B4-BE49-F238E27FC236}">
                <a16:creationId xmlns:a16="http://schemas.microsoft.com/office/drawing/2014/main" id="{DF77FA53-8E18-1B71-BE6D-A6C266B070B3}"/>
              </a:ext>
            </a:extLst>
          </p:cNvPr>
          <p:cNvSpPr txBox="1"/>
          <p:nvPr/>
        </p:nvSpPr>
        <p:spPr>
          <a:xfrm>
            <a:off x="581188" y="472087"/>
            <a:ext cx="88199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pt-BR" sz="2800" dirty="0">
              <a:solidFill>
                <a:srgbClr val="004A3C"/>
              </a:solidFill>
              <a:latin typeface="Montserrat" panose="00000500000000000000" pitchFamily="2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28FC6BA-4CC4-2BBE-C869-D16156059581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7D0170FE-051B-D2C3-1EB2-942426327EF8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E3E42383-ED77-B347-53B9-7CFAFB15118D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6" name="Gráfico 25">
                  <a:extLst>
                    <a:ext uri="{FF2B5EF4-FFF2-40B4-BE49-F238E27FC236}">
                      <a16:creationId xmlns:a16="http://schemas.microsoft.com/office/drawing/2014/main" id="{08FDD9DB-40A3-C569-D279-AA65672DFD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7" name="Gráfico 26">
                  <a:extLst>
                    <a:ext uri="{FF2B5EF4-FFF2-40B4-BE49-F238E27FC236}">
                      <a16:creationId xmlns:a16="http://schemas.microsoft.com/office/drawing/2014/main" id="{CD976715-1412-E099-1A4C-32A11BF70A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F68A65EE-B0AA-7F98-C516-D4BE7AC38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23" name="Conector Reto 3">
              <a:extLst>
                <a:ext uri="{FF2B5EF4-FFF2-40B4-BE49-F238E27FC236}">
                  <a16:creationId xmlns:a16="http://schemas.microsoft.com/office/drawing/2014/main" id="{59EDE3EB-0E13-DDDF-9A8D-7EAC9D5E1CF2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666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BA40-8D7F-30DD-8E37-AA5A5C0C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AD49C6-21CD-5130-9BAA-D9720B79EF1B}"/>
              </a:ext>
            </a:extLst>
          </p:cNvPr>
          <p:cNvSpPr txBox="1"/>
          <p:nvPr/>
        </p:nvSpPr>
        <p:spPr>
          <a:xfrm>
            <a:off x="495220" y="282535"/>
            <a:ext cx="90284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50AD47"/>
                </a:solidFill>
                <a:latin typeface="Montserrat"/>
              </a:rPr>
              <a:t>Política de Remuneração</a:t>
            </a:r>
            <a:endParaRPr lang="pt-BR" sz="4400" b="1" dirty="0">
              <a:solidFill>
                <a:srgbClr val="50AD47"/>
              </a:solidFill>
              <a:latin typeface="Montserrat" panose="00000500000000000000" pitchFamily="2" charset="0"/>
            </a:endParaRP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529FC5-8683-4EC4-2148-542E7E74A4F1}"/>
              </a:ext>
            </a:extLst>
          </p:cNvPr>
          <p:cNvSpPr txBox="1"/>
          <p:nvPr/>
        </p:nvSpPr>
        <p:spPr>
          <a:xfrm>
            <a:off x="581187" y="1677694"/>
            <a:ext cx="10085217" cy="1897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Devem ser considerados, também, os custos para destinação adequada dos resíduos coletados e o nível de renda da população atendida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Podem ser levados em consideração (i) as características dos lotes e as áreas que podem ser neles edificadas; (ii) o peso ou volume médio coletado por habitante ou por domicílio; (iii) o consumo de água e (iv) a frequência da coleta</a:t>
            </a:r>
          </a:p>
        </p:txBody>
      </p:sp>
      <p:sp>
        <p:nvSpPr>
          <p:cNvPr id="20" name="CaixaDeTexto 590">
            <a:extLst>
              <a:ext uri="{FF2B5EF4-FFF2-40B4-BE49-F238E27FC236}">
                <a16:creationId xmlns:a16="http://schemas.microsoft.com/office/drawing/2014/main" id="{382A3C94-2D8E-6EAA-4E2A-6E2132695208}"/>
              </a:ext>
            </a:extLst>
          </p:cNvPr>
          <p:cNvSpPr txBox="1"/>
          <p:nvPr/>
        </p:nvSpPr>
        <p:spPr>
          <a:xfrm>
            <a:off x="597694" y="971613"/>
            <a:ext cx="9028497" cy="40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1800" dirty="0">
                <a:solidFill>
                  <a:srgbClr val="375C3B"/>
                </a:solidFill>
                <a:latin typeface="Montserrat"/>
              </a:rPr>
              <a:t>Fixação da tarifa</a:t>
            </a:r>
          </a:p>
        </p:txBody>
      </p:sp>
      <p:sp>
        <p:nvSpPr>
          <p:cNvPr id="2" name="CaixaDeTexto 590">
            <a:extLst>
              <a:ext uri="{FF2B5EF4-FFF2-40B4-BE49-F238E27FC236}">
                <a16:creationId xmlns:a16="http://schemas.microsoft.com/office/drawing/2014/main" id="{A28230C5-DB64-AEB3-3A1A-66CFD03E4020}"/>
              </a:ext>
            </a:extLst>
          </p:cNvPr>
          <p:cNvSpPr txBox="1"/>
          <p:nvPr/>
        </p:nvSpPr>
        <p:spPr>
          <a:xfrm>
            <a:off x="581188" y="472087"/>
            <a:ext cx="88199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pt-BR" sz="2800" dirty="0">
              <a:solidFill>
                <a:srgbClr val="004A3C"/>
              </a:solidFill>
              <a:latin typeface="Montserrat" panose="00000500000000000000" pitchFamily="2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F790CE5-5AAA-7194-0D48-4A02A8A8698B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8A67866D-64B2-E746-5A61-7FB59A7B6094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3BB63059-D8AC-8BD7-A327-FB180038426C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6" name="Gráfico 25">
                  <a:extLst>
                    <a:ext uri="{FF2B5EF4-FFF2-40B4-BE49-F238E27FC236}">
                      <a16:creationId xmlns:a16="http://schemas.microsoft.com/office/drawing/2014/main" id="{DE1B3AD9-02DA-7EE2-FA39-8F9ED746F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7" name="Gráfico 26">
                  <a:extLst>
                    <a:ext uri="{FF2B5EF4-FFF2-40B4-BE49-F238E27FC236}">
                      <a16:creationId xmlns:a16="http://schemas.microsoft.com/office/drawing/2014/main" id="{969E4311-4236-D8DF-CDA6-67FFFF4743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4A2820C0-920E-4353-02D3-97585F3D3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23" name="Conector Reto 3">
              <a:extLst>
                <a:ext uri="{FF2B5EF4-FFF2-40B4-BE49-F238E27FC236}">
                  <a16:creationId xmlns:a16="http://schemas.microsoft.com/office/drawing/2014/main" id="{6183D599-FC8A-77D8-69A2-217DE990806C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246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61D3-1F3C-C2F0-7E5C-49BA62DF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590">
            <a:extLst>
              <a:ext uri="{FF2B5EF4-FFF2-40B4-BE49-F238E27FC236}">
                <a16:creationId xmlns:a16="http://schemas.microsoft.com/office/drawing/2014/main" id="{CC769821-CB89-2CBC-72EA-BDCBF1A788E5}"/>
              </a:ext>
            </a:extLst>
          </p:cNvPr>
          <p:cNvSpPr txBox="1"/>
          <p:nvPr/>
        </p:nvSpPr>
        <p:spPr>
          <a:xfrm>
            <a:off x="581188" y="447411"/>
            <a:ext cx="881998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Apresentação </a:t>
            </a:r>
            <a:endParaRPr lang="pt-BR" sz="4400" dirty="0">
              <a:solidFill>
                <a:srgbClr val="50AD47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aixaDeTexto 590">
            <a:extLst>
              <a:ext uri="{FF2B5EF4-FFF2-40B4-BE49-F238E27FC236}">
                <a16:creationId xmlns:a16="http://schemas.microsoft.com/office/drawing/2014/main" id="{CA11C87F-A75C-563A-E557-D5F8CBD0961A}"/>
              </a:ext>
            </a:extLst>
          </p:cNvPr>
          <p:cNvSpPr txBox="1"/>
          <p:nvPr/>
        </p:nvSpPr>
        <p:spPr>
          <a:xfrm>
            <a:off x="581188" y="1521202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endParaRPr lang="pt-BR" sz="2400" dirty="0">
              <a:solidFill>
                <a:srgbClr val="1C4B3F"/>
              </a:solidFill>
              <a:latin typeface="Montserrat" pitchFamily="2" charset="77"/>
            </a:endParaRPr>
          </a:p>
        </p:txBody>
      </p:sp>
      <p:sp>
        <p:nvSpPr>
          <p:cNvPr id="13" name="CaixaDeTexto 590">
            <a:extLst>
              <a:ext uri="{FF2B5EF4-FFF2-40B4-BE49-F238E27FC236}">
                <a16:creationId xmlns:a16="http://schemas.microsoft.com/office/drawing/2014/main" id="{C98B3FFF-AD29-0FBA-DE38-DB40F4F8AE0D}"/>
              </a:ext>
            </a:extLst>
          </p:cNvPr>
          <p:cNvSpPr txBox="1"/>
          <p:nvPr/>
        </p:nvSpPr>
        <p:spPr>
          <a:xfrm>
            <a:off x="4116319" y="5768715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endParaRPr lang="pt-BR" sz="2400" dirty="0">
              <a:solidFill>
                <a:srgbClr val="1C4B3F"/>
              </a:solidFill>
              <a:latin typeface="Montserrat" pitchFamily="2" charset="77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1CE820A-4E90-0ECF-A6DE-2FDE76EE4207}"/>
              </a:ext>
            </a:extLst>
          </p:cNvPr>
          <p:cNvSpPr txBox="1"/>
          <p:nvPr/>
        </p:nvSpPr>
        <p:spPr>
          <a:xfrm>
            <a:off x="581188" y="1672917"/>
            <a:ext cx="10320526" cy="3525324"/>
          </a:xfrm>
          <a:prstGeom prst="rect">
            <a:avLst/>
          </a:prstGeom>
          <a:ln w="12700">
            <a:miter lim="400000"/>
          </a:ln>
        </p:spPr>
        <p:txBody>
          <a:bodyPr wrap="square" lIns="17145" rIns="17145" anchor="ctr">
            <a:spAutoFit/>
          </a:bodyPr>
          <a:lstStyle>
            <a:defPPr>
              <a:defRPr lang="pt-BR"/>
            </a:defPPr>
            <a:lvl1pPr defTabSz="634959">
              <a:lnSpc>
                <a:spcPts val="2700"/>
              </a:lnSpc>
              <a:spcBef>
                <a:spcPts val="0"/>
              </a:spcBef>
              <a:defRPr sz="2400" b="1" spc="56">
                <a:solidFill>
                  <a:srgbClr val="1C4B3F"/>
                </a:solidFill>
                <a:latin typeface="Montserrat" pitchFamily="2" charset="77"/>
                <a:ea typeface="Arial"/>
                <a:cs typeface="Arial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pt-BR" dirty="0"/>
              <a:t>Grupo Simpar/Ciclus </a:t>
            </a:r>
          </a:p>
          <a:p>
            <a:pPr marL="514350" indent="-514350">
              <a:buFont typeface="+mj-lt"/>
              <a:buAutoNum type="romanUcPeriod"/>
            </a:pPr>
            <a:endParaRPr lang="pt-BR" dirty="0"/>
          </a:p>
          <a:p>
            <a:pPr marL="514350" indent="-514350">
              <a:buFont typeface="+mj-lt"/>
              <a:buAutoNum type="romanUcPeriod"/>
            </a:pPr>
            <a:r>
              <a:rPr lang="pt-BR" dirty="0">
                <a:solidFill>
                  <a:srgbClr val="1C4B3F"/>
                </a:solidFill>
                <a:latin typeface="Montserrat" pitchFamily="2" charset="77"/>
              </a:rPr>
              <a:t>Desafios x Causas x Soluções </a:t>
            </a:r>
          </a:p>
          <a:p>
            <a:pPr marL="514350" indent="-514350">
              <a:buFont typeface="+mj-lt"/>
              <a:buAutoNum type="romanUcPeriod"/>
            </a:pPr>
            <a:endParaRPr lang="pt-BR" dirty="0">
              <a:solidFill>
                <a:srgbClr val="1C4B3F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pt-BR" dirty="0"/>
              <a:t> Legislações de Referência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/>
              <a:t> </a:t>
            </a:r>
            <a:r>
              <a:rPr lang="pt-BR" dirty="0">
                <a:solidFill>
                  <a:srgbClr val="1C4B3F"/>
                </a:solidFill>
                <a:latin typeface="Montserrat" pitchFamily="2" charset="77"/>
              </a:rPr>
              <a:t>Classificação dos Serviços</a:t>
            </a:r>
          </a:p>
          <a:p>
            <a:pPr marL="400050" indent="-400050">
              <a:buFont typeface="+mj-lt"/>
              <a:buAutoNum type="romanUcPeriod"/>
            </a:pPr>
            <a:endParaRPr lang="pt-BR" dirty="0">
              <a:solidFill>
                <a:srgbClr val="1C4B3F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pt-BR" dirty="0"/>
              <a:t> Modelos de Contratação</a:t>
            </a:r>
            <a:endParaRPr lang="pt-BR" dirty="0">
              <a:solidFill>
                <a:srgbClr val="1C4B3F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0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142F44E-4C6B-C67F-9251-195D7F9D79CC}"/>
              </a:ext>
            </a:extLst>
          </p:cNvPr>
          <p:cNvGrpSpPr/>
          <p:nvPr/>
        </p:nvGrpSpPr>
        <p:grpSpPr>
          <a:xfrm>
            <a:off x="607247" y="5909836"/>
            <a:ext cx="10964443" cy="575622"/>
            <a:chOff x="607247" y="5793599"/>
            <a:chExt cx="10964443" cy="575622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7BF8256F-A081-0F6F-8D41-A3C2ABE14AE5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FBFBAC11-F11C-9E13-159E-ECB403DC08AC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7" name="Gráfico 6">
                  <a:extLst>
                    <a:ext uri="{FF2B5EF4-FFF2-40B4-BE49-F238E27FC236}">
                      <a16:creationId xmlns:a16="http://schemas.microsoft.com/office/drawing/2014/main" id="{E1A89CBB-311E-CCB7-9F87-8EA9D369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8" name="Gráfico 7">
                  <a:extLst>
                    <a:ext uri="{FF2B5EF4-FFF2-40B4-BE49-F238E27FC236}">
                      <a16:creationId xmlns:a16="http://schemas.microsoft.com/office/drawing/2014/main" id="{65860BB1-F42D-FE62-1789-8DFC41509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F5A52022-399F-E4B8-E096-3BCEEE8FC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90BAD4D1-931F-F029-2645-23C45AC0A0E0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590">
            <a:extLst>
              <a:ext uri="{FF2B5EF4-FFF2-40B4-BE49-F238E27FC236}">
                <a16:creationId xmlns:a16="http://schemas.microsoft.com/office/drawing/2014/main" id="{9E1B8B91-7450-4C7B-BCE8-61ED85F3452B}"/>
              </a:ext>
            </a:extLst>
          </p:cNvPr>
          <p:cNvSpPr txBox="1"/>
          <p:nvPr/>
        </p:nvSpPr>
        <p:spPr>
          <a:xfrm>
            <a:off x="615142" y="4538887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endParaRPr lang="pt-BR" sz="2400" dirty="0">
              <a:solidFill>
                <a:srgbClr val="1C4B3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3714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DB8BE-8C60-DB7D-3024-0CF9B333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50906F4C-9467-71B0-8E06-A2FC6A51E581}"/>
              </a:ext>
            </a:extLst>
          </p:cNvPr>
          <p:cNvSpPr txBox="1"/>
          <p:nvPr/>
        </p:nvSpPr>
        <p:spPr>
          <a:xfrm>
            <a:off x="581187" y="4133145"/>
            <a:ext cx="1043515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Atualização anual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obrigatória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do valor tarifário/da contraprestação pecuniária (art. 37, MLSB)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Calculado com base em índice inflacionário ou fórmula paramétrica que represente a alteração de custos para prestação dos serviços</a:t>
            </a:r>
            <a:endParaRPr lang="pt-BR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Não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há discricionariedade do Poder Concedente ou do Ente Regulador. O reajuste só deve ser indeferido apenas se o seu cálculo não observar o contrato/edital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aixaDeTexto 590">
            <a:extLst>
              <a:ext uri="{FF2B5EF4-FFF2-40B4-BE49-F238E27FC236}">
                <a16:creationId xmlns:a16="http://schemas.microsoft.com/office/drawing/2014/main" id="{AAAAC561-3724-B86E-A09C-C485D5858224}"/>
              </a:ext>
            </a:extLst>
          </p:cNvPr>
          <p:cNvSpPr txBox="1"/>
          <p:nvPr/>
        </p:nvSpPr>
        <p:spPr>
          <a:xfrm>
            <a:off x="548996" y="3669342"/>
            <a:ext cx="9028497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50AD47"/>
                </a:solidFill>
                <a:latin typeface="Montserrat" pitchFamily="2" charset="77"/>
              </a:rPr>
              <a:t>Reajuste</a:t>
            </a:r>
          </a:p>
        </p:txBody>
      </p:sp>
      <p:sp>
        <p:nvSpPr>
          <p:cNvPr id="9" name="CaixaDeTexto 590">
            <a:extLst>
              <a:ext uri="{FF2B5EF4-FFF2-40B4-BE49-F238E27FC236}">
                <a16:creationId xmlns:a16="http://schemas.microsoft.com/office/drawing/2014/main" id="{F51EF1F4-1D02-9161-2B00-DEDB57703E6D}"/>
              </a:ext>
            </a:extLst>
          </p:cNvPr>
          <p:cNvSpPr txBox="1"/>
          <p:nvPr/>
        </p:nvSpPr>
        <p:spPr>
          <a:xfrm>
            <a:off x="607247" y="294555"/>
            <a:ext cx="881998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Política de Remuneração</a:t>
            </a:r>
            <a:endParaRPr lang="pt-BR" sz="4400" dirty="0">
              <a:solidFill>
                <a:srgbClr val="50AD47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7C3F7D5-604B-DE34-63E8-2AED0DD26436}"/>
              </a:ext>
            </a:extLst>
          </p:cNvPr>
          <p:cNvSpPr txBox="1"/>
          <p:nvPr/>
        </p:nvSpPr>
        <p:spPr>
          <a:xfrm>
            <a:off x="558140" y="2201997"/>
            <a:ext cx="1045820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Fontes de renda não decorrente da cobrança dos usuários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Os ganhos podem ser compartilhados entre contratante e contratado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Exemplos: venda de serviços de publicidade nos veículos utilizados para prestação dos serviços, recebimento de resíduos provenientes de outros municípios em estação de transbordo</a:t>
            </a:r>
          </a:p>
        </p:txBody>
      </p:sp>
      <p:sp>
        <p:nvSpPr>
          <p:cNvPr id="15" name="CaixaDeTexto 590">
            <a:extLst>
              <a:ext uri="{FF2B5EF4-FFF2-40B4-BE49-F238E27FC236}">
                <a16:creationId xmlns:a16="http://schemas.microsoft.com/office/drawing/2014/main" id="{F388354E-95EF-E5B6-B539-22D74D1BECC7}"/>
              </a:ext>
            </a:extLst>
          </p:cNvPr>
          <p:cNvSpPr txBox="1"/>
          <p:nvPr/>
        </p:nvSpPr>
        <p:spPr>
          <a:xfrm>
            <a:off x="590864" y="1203576"/>
            <a:ext cx="10769617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375C3B"/>
                </a:solidFill>
                <a:latin typeface="Montserrat" pitchFamily="2" charset="77"/>
              </a:rPr>
              <a:t>Fontes de receitas alternativas, complementares, acessórias </a:t>
            </a:r>
          </a:p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375C3B"/>
                </a:solidFill>
                <a:latin typeface="Montserrat" pitchFamily="2" charset="77"/>
              </a:rPr>
              <a:t>ou de projetos associados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A9F170F-4DB3-057A-0137-740957427568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D89EE431-A46F-D4B5-95F7-DC59F0CFD8FC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0E53152F-E4C6-AA7D-9656-38736637FC1E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0" name="Gráfico 19">
                  <a:extLst>
                    <a:ext uri="{FF2B5EF4-FFF2-40B4-BE49-F238E27FC236}">
                      <a16:creationId xmlns:a16="http://schemas.microsoft.com/office/drawing/2014/main" id="{5FC6507B-1F00-BEDC-F7F1-F2E38FC7D7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1" name="Gráfico 20">
                  <a:extLst>
                    <a:ext uri="{FF2B5EF4-FFF2-40B4-BE49-F238E27FC236}">
                      <a16:creationId xmlns:a16="http://schemas.microsoft.com/office/drawing/2014/main" id="{7D2BA073-64C9-D09C-A270-025AF6E20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8CEB975D-8AA6-9624-BD19-11BDE42AC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6" name="Conector Reto 3">
              <a:extLst>
                <a:ext uri="{FF2B5EF4-FFF2-40B4-BE49-F238E27FC236}">
                  <a16:creationId xmlns:a16="http://schemas.microsoft.com/office/drawing/2014/main" id="{1CFCC53E-847B-7B7D-B286-2B93A7B7C97A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63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C25A-6CA9-578A-F8B2-DC6E2F2B5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590">
            <a:extLst>
              <a:ext uri="{FF2B5EF4-FFF2-40B4-BE49-F238E27FC236}">
                <a16:creationId xmlns:a16="http://schemas.microsoft.com/office/drawing/2014/main" id="{F28966C4-C06E-BFA7-6425-023AF1966620}"/>
              </a:ext>
            </a:extLst>
          </p:cNvPr>
          <p:cNvSpPr txBox="1"/>
          <p:nvPr/>
        </p:nvSpPr>
        <p:spPr>
          <a:xfrm>
            <a:off x="604236" y="1306018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375C3B"/>
                </a:solidFill>
                <a:latin typeface="Montserrat" pitchFamily="2" charset="77"/>
              </a:rPr>
              <a:t>Revisões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73E8DA2-E8B5-6C89-F836-6CD5FEA22049}"/>
              </a:ext>
            </a:extLst>
          </p:cNvPr>
          <p:cNvSpPr txBox="1"/>
          <p:nvPr/>
        </p:nvSpPr>
        <p:spPr>
          <a:xfrm>
            <a:off x="604238" y="1928399"/>
            <a:ext cx="10972620" cy="3293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Avaliação da manutenção da equação econômico-financeira do contrato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50AD47"/>
                </a:solidFill>
                <a:latin typeface="Montserrat" panose="00000500000000000000" pitchFamily="2" charset="0"/>
              </a:rPr>
              <a:t>Revisão Ordinária:</a:t>
            </a:r>
            <a:r>
              <a:rPr lang="pt-BR" sz="1600" dirty="0">
                <a:solidFill>
                  <a:srgbClr val="50AD47"/>
                </a:solidFill>
                <a:latin typeface="Montserrat" panose="00000500000000000000" pitchFamily="2" charset="0"/>
              </a:rPr>
              <a:t>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realizada periodicamente, em prazo definido no contrato, para reavaliação das condições de mercado, bem como eventual adequação das obrigações contratuais em virtude de alteração legislativa ou tecnológica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50AD47"/>
                </a:solidFill>
                <a:latin typeface="Montserrat" panose="00000500000000000000" pitchFamily="2" charset="0"/>
              </a:rPr>
              <a:t>Revisão Extraordinária: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visa o reequilíbrio econômico-financeiro do contrato, diante de fatos não previstos no contrato, observando a Matriz de Riscos. Mediante pedido formulado pela Concessionária ao Ente Regulador, pode se efetivar das seguintes formas, individual ou conjuntamente: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Majoração ou redução da tarifa/contraprestação pecuniária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Prorrogação do prazo da concessão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Adequação das metas dos serviços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Supressão e adição de encargos à concessionária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Compensação financeira</a:t>
            </a:r>
            <a:endParaRPr lang="pt-BR" sz="16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590">
            <a:extLst>
              <a:ext uri="{FF2B5EF4-FFF2-40B4-BE49-F238E27FC236}">
                <a16:creationId xmlns:a16="http://schemas.microsoft.com/office/drawing/2014/main" id="{CE77EA50-2845-2C76-976A-4DF52D9C2892}"/>
              </a:ext>
            </a:extLst>
          </p:cNvPr>
          <p:cNvSpPr txBox="1"/>
          <p:nvPr/>
        </p:nvSpPr>
        <p:spPr>
          <a:xfrm>
            <a:off x="581188" y="463859"/>
            <a:ext cx="881998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Política de Remuneração</a:t>
            </a:r>
            <a:endParaRPr lang="pt-BR" sz="4400" dirty="0">
              <a:solidFill>
                <a:srgbClr val="50AD47"/>
              </a:solidFill>
              <a:latin typeface="Montserrat" panose="00000500000000000000" pitchFamily="2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256965D-C569-7EDC-3CC5-6197BDACCE25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C291974-115D-5B32-DFFF-11A64C386822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id="{2AF0D37A-2090-ABF2-FFB9-4BB44882D174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4" name="Gráfico 23">
                  <a:extLst>
                    <a:ext uri="{FF2B5EF4-FFF2-40B4-BE49-F238E27FC236}">
                      <a16:creationId xmlns:a16="http://schemas.microsoft.com/office/drawing/2014/main" id="{A945F1E6-206D-69EB-9DE0-D423566C69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5" name="Gráfico 24">
                  <a:extLst>
                    <a:ext uri="{FF2B5EF4-FFF2-40B4-BE49-F238E27FC236}">
                      <a16:creationId xmlns:a16="http://schemas.microsoft.com/office/drawing/2014/main" id="{6D425EDF-2031-111A-6C12-116370CF1C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036B2CD8-7936-C25E-161B-731BA5B77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21" name="Conector Reto 3">
              <a:extLst>
                <a:ext uri="{FF2B5EF4-FFF2-40B4-BE49-F238E27FC236}">
                  <a16:creationId xmlns:a16="http://schemas.microsoft.com/office/drawing/2014/main" id="{3CDDACEE-D0D5-0C64-E0AE-4CDF8834DCF3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939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BE92F-676A-5699-785C-9DC61E196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298623C-4D99-5BD4-4793-B252FF1C0C5F}"/>
              </a:ext>
            </a:extLst>
          </p:cNvPr>
          <p:cNvSpPr txBox="1"/>
          <p:nvPr/>
        </p:nvSpPr>
        <p:spPr>
          <a:xfrm>
            <a:off x="579743" y="1671242"/>
            <a:ext cx="10752285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É possível, por exemplo, prever que haja uma contraprestação fixa e contraprestação variável (parcela fixa de custos operacionais + parcela variável de custos operacionais), essa última poderá ser reduzida de acordo com o desempenho da concessionária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590">
            <a:extLst>
              <a:ext uri="{FF2B5EF4-FFF2-40B4-BE49-F238E27FC236}">
                <a16:creationId xmlns:a16="http://schemas.microsoft.com/office/drawing/2014/main" id="{5B123640-647B-DB95-8703-5A2B8899A6DF}"/>
              </a:ext>
            </a:extLst>
          </p:cNvPr>
          <p:cNvSpPr txBox="1"/>
          <p:nvPr/>
        </p:nvSpPr>
        <p:spPr>
          <a:xfrm>
            <a:off x="581188" y="353896"/>
            <a:ext cx="101574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375C3B"/>
                </a:solidFill>
                <a:latin typeface="Montserrat"/>
              </a:rPr>
              <a:t>Política de Remuneração - PPPs</a:t>
            </a:r>
            <a:endParaRPr lang="pt-BR" sz="4400" dirty="0">
              <a:solidFill>
                <a:srgbClr val="375C3B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aixaDeTexto 590">
            <a:extLst>
              <a:ext uri="{FF2B5EF4-FFF2-40B4-BE49-F238E27FC236}">
                <a16:creationId xmlns:a16="http://schemas.microsoft.com/office/drawing/2014/main" id="{0D4F36AF-B646-2613-6F01-09CE38CC7EB3}"/>
              </a:ext>
            </a:extLst>
          </p:cNvPr>
          <p:cNvSpPr txBox="1"/>
          <p:nvPr/>
        </p:nvSpPr>
        <p:spPr>
          <a:xfrm>
            <a:off x="604236" y="1235950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50AD47"/>
                </a:solidFill>
                <a:latin typeface="Montserrat" pitchFamily="2" charset="77"/>
              </a:rPr>
              <a:t>Contraprestação pecuniária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E7D6A8-477C-89F0-43A0-82D0F54767C4}"/>
              </a:ext>
            </a:extLst>
          </p:cNvPr>
          <p:cNvSpPr txBox="1"/>
          <p:nvPr/>
        </p:nvSpPr>
        <p:spPr>
          <a:xfrm>
            <a:off x="579744" y="2999910"/>
            <a:ext cx="1075228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Calculado a partir de critérios objetivos de avaliação do cumprimento das metas e indicadores de desempenho pela Concessionária, definidos no contrato</a:t>
            </a:r>
            <a:endParaRPr lang="pt-BR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Poderá gerar desconto que pode incidir no reajuste ou na contraprestação variável, a depender do que prevê o contrato e edital, alternativa comum para incentivar o cumprimento de metas e o melhor desempenho da prestação dos serviços</a:t>
            </a:r>
            <a:endParaRPr lang="pt-BR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aixaDeTexto 590">
            <a:extLst>
              <a:ext uri="{FF2B5EF4-FFF2-40B4-BE49-F238E27FC236}">
                <a16:creationId xmlns:a16="http://schemas.microsoft.com/office/drawing/2014/main" id="{F415C9BB-9329-0F7C-999B-586D71B06010}"/>
              </a:ext>
            </a:extLst>
          </p:cNvPr>
          <p:cNvSpPr txBox="1"/>
          <p:nvPr/>
        </p:nvSpPr>
        <p:spPr>
          <a:xfrm>
            <a:off x="604236" y="2549510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50AD47"/>
                </a:solidFill>
                <a:latin typeface="Montserrat" pitchFamily="2" charset="77"/>
              </a:rPr>
              <a:t>Fator de desempenho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32715C-708B-C6F5-14C7-903A08569C65}"/>
              </a:ext>
            </a:extLst>
          </p:cNvPr>
          <p:cNvSpPr txBox="1"/>
          <p:nvPr/>
        </p:nvSpPr>
        <p:spPr>
          <a:xfrm>
            <a:off x="579743" y="4942742"/>
            <a:ext cx="1075228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  <a:cs typeface="Arial"/>
              </a:rPr>
              <a:t>No exemplo dado, é o valor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efetivamente pago à Concessionária, após eventuais reduções da contraprestação variável decorrente do fator de desempenho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CaixaDeTexto 590">
            <a:extLst>
              <a:ext uri="{FF2B5EF4-FFF2-40B4-BE49-F238E27FC236}">
                <a16:creationId xmlns:a16="http://schemas.microsoft.com/office/drawing/2014/main" id="{87982AA7-3DBE-13E4-5F71-F4CA81695374}"/>
              </a:ext>
            </a:extLst>
          </p:cNvPr>
          <p:cNvSpPr txBox="1"/>
          <p:nvPr/>
        </p:nvSpPr>
        <p:spPr>
          <a:xfrm>
            <a:off x="604236" y="4449442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50AD47"/>
                </a:solidFill>
                <a:latin typeface="Montserrat" pitchFamily="2" charset="77"/>
              </a:rPr>
              <a:t>Contraprestação efetiva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394AEB6-387B-3152-74A9-121C04DF5D70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4F52B15F-659E-9778-D5B1-79097298465F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158B9F25-027F-46EC-C4E1-10C0BA7F3481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8" name="Gráfico 27">
                  <a:extLst>
                    <a:ext uri="{FF2B5EF4-FFF2-40B4-BE49-F238E27FC236}">
                      <a16:creationId xmlns:a16="http://schemas.microsoft.com/office/drawing/2014/main" id="{7ADD7D24-156E-B040-BACF-C94CBD234D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9" name="Gráfico 28">
                  <a:extLst>
                    <a:ext uri="{FF2B5EF4-FFF2-40B4-BE49-F238E27FC236}">
                      <a16:creationId xmlns:a16="http://schemas.microsoft.com/office/drawing/2014/main" id="{CA318695-5291-1D23-3BB8-422A2A17E3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0F9D71DB-B170-BC92-094B-DC74A8AC5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25" name="Conector Reto 3">
              <a:extLst>
                <a:ext uri="{FF2B5EF4-FFF2-40B4-BE49-F238E27FC236}">
                  <a16:creationId xmlns:a16="http://schemas.microsoft.com/office/drawing/2014/main" id="{C4ECFF35-C5D5-F81C-920B-FBB40BE8E321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30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2BED3-D45B-D3CA-7E2D-9BEB5F08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C4D113-1755-3760-E0BB-545971AFB7EA}"/>
              </a:ext>
            </a:extLst>
          </p:cNvPr>
          <p:cNvSpPr txBox="1"/>
          <p:nvPr/>
        </p:nvSpPr>
        <p:spPr>
          <a:xfrm>
            <a:off x="615142" y="1912257"/>
            <a:ext cx="10720845" cy="3293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O Poder Concedente poderá manter garantia da contraprestação pecuniária, a ser acionada em caso de inadimplemento, por meio de: </a:t>
            </a:r>
            <a:endParaRPr lang="pt-BR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algn="just"/>
            <a:endParaRPr lang="pt-BR" sz="1600" b="1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Calibri" panose="020F0502020204030204"/>
                <a:cs typeface="Calibri" panose="020F0502020204030204"/>
              </a:rPr>
              <a:t>Vinculação de receitas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Calibri" panose="020F0502020204030204"/>
                <a:cs typeface="Calibri" panose="020F0502020204030204"/>
              </a:rPr>
              <a:t>Instituição ou utilização de fundos especiais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Calibri" panose="020F0502020204030204"/>
                <a:cs typeface="Calibri" panose="020F0502020204030204"/>
              </a:rPr>
              <a:t>Contratação de seguro-garantia com seguradoras privadas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Calibri" panose="020F0502020204030204"/>
                <a:cs typeface="Calibri" panose="020F0502020204030204"/>
              </a:rPr>
              <a:t>Garantia prestada por organismos internacionais, instituições financeiras, fundo garantidor ou empresa estatal criada para essa finalidade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Calibri" panose="020F0502020204030204"/>
                <a:cs typeface="Calibri" panose="020F0502020204030204"/>
              </a:rPr>
              <a:t>Outros meios admitidos em lei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algn="just"/>
            <a:endParaRPr lang="pt-BR" sz="1600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Calibri" panose="020F0502020204030204"/>
                <a:cs typeface="Calibri" panose="020F0502020204030204"/>
              </a:rPr>
              <a:t>A forma de garantia, bem como as hipóteses que configuram inadimplemento do parceiro público, deverão ser definidas no contrato.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CaixaDeTexto 590">
            <a:extLst>
              <a:ext uri="{FF2B5EF4-FFF2-40B4-BE49-F238E27FC236}">
                <a16:creationId xmlns:a16="http://schemas.microsoft.com/office/drawing/2014/main" id="{70668CB3-50DA-BA33-F63B-62F8CEBE1290}"/>
              </a:ext>
            </a:extLst>
          </p:cNvPr>
          <p:cNvSpPr txBox="1"/>
          <p:nvPr/>
        </p:nvSpPr>
        <p:spPr>
          <a:xfrm>
            <a:off x="613804" y="1277954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50AD47"/>
                </a:solidFill>
                <a:latin typeface="Montserrat" pitchFamily="2" charset="77"/>
              </a:rPr>
              <a:t>Garantia Pública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8768ED9-DCC9-368F-2C3E-0DBD5EEDB580}"/>
              </a:ext>
            </a:extLst>
          </p:cNvPr>
          <p:cNvGrpSpPr/>
          <p:nvPr/>
        </p:nvGrpSpPr>
        <p:grpSpPr>
          <a:xfrm>
            <a:off x="607247" y="5793599"/>
            <a:ext cx="10964443" cy="575622"/>
            <a:chOff x="607247" y="5793599"/>
            <a:chExt cx="10964443" cy="575622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701AD260-1F7B-0926-D5BD-CDBFC88536A7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id="{32C94A9C-E81B-29E8-ED9F-0F10CA7F5405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24" name="Gráfico 23">
                  <a:extLst>
                    <a:ext uri="{FF2B5EF4-FFF2-40B4-BE49-F238E27FC236}">
                      <a16:creationId xmlns:a16="http://schemas.microsoft.com/office/drawing/2014/main" id="{4A1B9A07-AAB7-8029-8F15-260B22A2D3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25" name="Gráfico 24">
                  <a:extLst>
                    <a:ext uri="{FF2B5EF4-FFF2-40B4-BE49-F238E27FC236}">
                      <a16:creationId xmlns:a16="http://schemas.microsoft.com/office/drawing/2014/main" id="{7DA39F38-8F65-3AA2-7417-41E54FF784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77828E0C-DF41-5797-E740-AD08B771A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13" name="Conector Reto 3">
              <a:extLst>
                <a:ext uri="{FF2B5EF4-FFF2-40B4-BE49-F238E27FC236}">
                  <a16:creationId xmlns:a16="http://schemas.microsoft.com/office/drawing/2014/main" id="{418C6CB3-AC8F-AE81-D5C3-E2E1620BD96C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ixaDeTexto 590">
            <a:extLst>
              <a:ext uri="{FF2B5EF4-FFF2-40B4-BE49-F238E27FC236}">
                <a16:creationId xmlns:a16="http://schemas.microsoft.com/office/drawing/2014/main" id="{CEF3C8CA-D71F-1C38-EC4F-3ABE58BA4915}"/>
              </a:ext>
            </a:extLst>
          </p:cNvPr>
          <p:cNvSpPr txBox="1"/>
          <p:nvPr/>
        </p:nvSpPr>
        <p:spPr>
          <a:xfrm>
            <a:off x="581188" y="353896"/>
            <a:ext cx="101574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375C3B"/>
                </a:solidFill>
                <a:latin typeface="Montserrat"/>
              </a:rPr>
              <a:t>Política de Remuneração - </a:t>
            </a:r>
            <a:r>
              <a:rPr lang="pt-BR" sz="4400" dirty="0" err="1">
                <a:solidFill>
                  <a:srgbClr val="375C3B"/>
                </a:solidFill>
                <a:latin typeface="Montserrat"/>
              </a:rPr>
              <a:t>PPPs</a:t>
            </a:r>
            <a:endParaRPr lang="pt-BR" sz="4400" dirty="0">
              <a:solidFill>
                <a:srgbClr val="375C3B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D0059F4-F1AE-4F6B-2571-5395C1C3C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8138E81-D1B6-9886-696B-55F02F955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3484" y="5108934"/>
            <a:ext cx="2493532" cy="63664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9636D71-12D4-8BED-09EA-3AEFA9C41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4716" y="6183521"/>
            <a:ext cx="1892300" cy="236538"/>
          </a:xfrm>
          <a:prstGeom prst="rect">
            <a:avLst/>
          </a:prstGeom>
        </p:spPr>
      </p:pic>
      <p:sp>
        <p:nvSpPr>
          <p:cNvPr id="6" name="CaixaDeTexto 590">
            <a:extLst>
              <a:ext uri="{FF2B5EF4-FFF2-40B4-BE49-F238E27FC236}">
                <a16:creationId xmlns:a16="http://schemas.microsoft.com/office/drawing/2014/main" id="{069E6339-F455-45FC-940B-710D0B316B9D}"/>
              </a:ext>
            </a:extLst>
          </p:cNvPr>
          <p:cNvSpPr txBox="1"/>
          <p:nvPr/>
        </p:nvSpPr>
        <p:spPr>
          <a:xfrm>
            <a:off x="5715001" y="2323280"/>
            <a:ext cx="6099617" cy="10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lnSpc>
                <a:spcPts val="8000"/>
              </a:lnSpc>
            </a:pPr>
            <a:r>
              <a:rPr lang="pt-BR" sz="6600" dirty="0">
                <a:solidFill>
                  <a:srgbClr val="375C3B"/>
                </a:solidFill>
                <a:latin typeface="Montserrat"/>
              </a:rPr>
              <a:t>Obrigado!</a:t>
            </a:r>
          </a:p>
        </p:txBody>
      </p:sp>
      <p:sp>
        <p:nvSpPr>
          <p:cNvPr id="8" name="CaixaDeTexto 590">
            <a:extLst>
              <a:ext uri="{FF2B5EF4-FFF2-40B4-BE49-F238E27FC236}">
                <a16:creationId xmlns:a16="http://schemas.microsoft.com/office/drawing/2014/main" id="{A91122B4-498A-464B-AF99-4A0AD6A1017B}"/>
              </a:ext>
            </a:extLst>
          </p:cNvPr>
          <p:cNvSpPr txBox="1"/>
          <p:nvPr/>
        </p:nvSpPr>
        <p:spPr>
          <a:xfrm>
            <a:off x="4672124" y="3544376"/>
            <a:ext cx="7142494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Bruno Muehlbauer</a:t>
            </a:r>
          </a:p>
          <a:p>
            <a:pPr algn="r"/>
            <a:r>
              <a:rPr lang="pt-BR" sz="1800" b="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Diretor-presidente da Ciclus Ambiental</a:t>
            </a:r>
          </a:p>
          <a:p>
            <a:pPr algn="r"/>
            <a:r>
              <a:rPr lang="pt-BR" sz="1800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E-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  <a:latin typeface="Montserrat SemiBold" pitchFamily="2" charset="77"/>
              </a:rPr>
              <a:t>mail: </a:t>
            </a:r>
            <a:r>
              <a:rPr lang="pt-BR" sz="1800" b="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bruno.muehlbauer@ciclusambiental.com.br</a:t>
            </a:r>
            <a:endParaRPr lang="pt-BR" b="0" dirty="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2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64BC-F4F7-B7E4-E552-3453B4DA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4D2367B-75E9-B2CC-3614-1D13AC2E28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B3F"/>
          </a:solidFill>
          <a:ln>
            <a:solidFill>
              <a:srgbClr val="1C4B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7CA878-2738-A13F-7C9B-F418A023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b="1071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273C9DD-26DA-633F-C7B8-2F58C3397CEA}"/>
              </a:ext>
            </a:extLst>
          </p:cNvPr>
          <p:cNvSpPr/>
          <p:nvPr/>
        </p:nvSpPr>
        <p:spPr>
          <a:xfrm>
            <a:off x="3091089" y="2704431"/>
            <a:ext cx="2689889" cy="349627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789017-6742-5570-6B67-4F6F89DC9BDC}"/>
              </a:ext>
            </a:extLst>
          </p:cNvPr>
          <p:cNvSpPr/>
          <p:nvPr/>
        </p:nvSpPr>
        <p:spPr>
          <a:xfrm>
            <a:off x="2583022" y="2763415"/>
            <a:ext cx="7389266" cy="1150672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29D8A3-B114-FABD-CD9D-1DC5C1BEEE73}"/>
              </a:ext>
            </a:extLst>
          </p:cNvPr>
          <p:cNvSpPr txBox="1"/>
          <p:nvPr/>
        </p:nvSpPr>
        <p:spPr>
          <a:xfrm>
            <a:off x="2810797" y="2984808"/>
            <a:ext cx="657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-300" dirty="0">
                <a:solidFill>
                  <a:schemeClr val="bg1"/>
                </a:solidFill>
                <a:latin typeface="Montserrat" panose="00000500000000000000" pitchFamily="50" charset="0"/>
              </a:rPr>
              <a:t>O Grupo Simpar</a:t>
            </a:r>
            <a:endParaRPr lang="pt-BR" sz="4000" b="1" spc="-300" dirty="0">
              <a:solidFill>
                <a:srgbClr val="00B05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599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796" y="643657"/>
            <a:ext cx="1000601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Desenvolvimento de um dos maiores grupos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empresariais do Brasil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72293" y="1445759"/>
            <a:ext cx="433097" cy="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5" marR="0" lvl="0" indent="0" algn="l" defTabSz="914400" rtl="0" eaLnBrk="1" fontAlgn="auto" latinLnBrk="0" hangingPunct="1">
              <a:lnSpc>
                <a:spcPts val="7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JSP</a:t>
            </a:r>
          </a:p>
          <a:p>
            <a:pPr marL="0" marR="0" lvl="0" indent="0" algn="l" defTabSz="914400" rtl="0" eaLnBrk="1" fontAlgn="auto" latinLnBrk="0" hangingPunct="1">
              <a:lnSpc>
                <a:spcPts val="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Holding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68586" y="1508877"/>
            <a:ext cx="398612" cy="13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41329" y="1508877"/>
            <a:ext cx="535857" cy="13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</a:t>
            </a:r>
            <a:r>
              <a:rPr kumimoji="0" sz="700" b="0" i="1" u="none" strike="noStrike" kern="1200" cap="none" spc="22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0" i="1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Float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28860" y="1693131"/>
            <a:ext cx="276741" cy="10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15,0%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52506" y="1693131"/>
            <a:ext cx="276741" cy="10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59,0%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68151" y="1693131"/>
            <a:ext cx="276741" cy="10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26,0%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39823" y="1881272"/>
            <a:ext cx="136557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REORGANIZAÇÃO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EMPRESARIAL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06370" y="2305579"/>
            <a:ext cx="131292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DIVERSIFICAÇÃO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39823" y="2370476"/>
            <a:ext cx="200994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Empresas independentes</a:t>
            </a:r>
          </a:p>
          <a:p>
            <a:pPr marL="0" marR="0" lvl="0" indent="0" algn="l" defTabSz="914400" rtl="0" eaLnBrk="1" fontAlgn="auto" latinLnBrk="0" hangingPunct="1">
              <a:lnSpc>
                <a:spcPts val="1195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gestão dedicada</a:t>
            </a:r>
            <a:r>
              <a:rPr kumimoji="0" sz="1100" b="1" i="0" u="none" strike="noStrike" kern="1200" cap="none" spc="12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remuneração</a:t>
            </a:r>
            <a:r>
              <a:rPr kumimoji="0" sz="1100" b="0" i="0" u="none" strike="noStrike" kern="1200" cap="none" spc="-19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alinhada a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metas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objetivos de cada negócio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06370" y="2631715"/>
            <a:ext cx="166950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Criação </a:t>
            </a:r>
            <a:r>
              <a:rPr kumimoji="0" sz="1100" b="1" i="0" u="none" strike="noStrike" kern="1200" cap="none" spc="11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unidades</a:t>
            </a:r>
            <a:r>
              <a:rPr kumimoji="0" sz="1100" b="1" i="0" u="none" strike="noStrike" kern="1200" cap="none" spc="17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</a:p>
          <a:p>
            <a:pPr marL="0" marR="0" lvl="0" indent="0" algn="l" defTabSz="914400" rtl="0" eaLnBrk="1" fontAlgn="auto" latinLnBrk="0" hangingPunct="1">
              <a:lnSpc>
                <a:spcPts val="1195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negócios</a:t>
            </a:r>
            <a:r>
              <a:rPr kumimoji="0" sz="1100" b="1" i="0" u="none" strike="noStrike" kern="1200" cap="none" spc="16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</a:t>
            </a:r>
            <a:r>
              <a:rPr kumimoji="0" sz="1100" b="1" i="0" u="none" strike="noStrike" kern="1200" cap="none" spc="16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gestão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independente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06370" y="3119649"/>
            <a:ext cx="2272816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Desenvolvimento do maior portfólio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serviços</a:t>
            </a:r>
            <a:r>
              <a:rPr kumimoji="0" sz="1100" b="0" i="0" u="none" strike="noStrike" kern="1200" cap="none" spc="-12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logísticos do país,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atendendo CLIENTES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criando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alianças comerciais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</a:t>
            </a:r>
            <a:r>
              <a:rPr kumimoji="0" sz="1100" b="0" i="0" u="none" strike="noStrike" kern="1200" cap="none" spc="16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SETORES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ESSENCIAIS</a:t>
            </a:r>
            <a:r>
              <a:rPr kumimoji="0" sz="1100" b="0" i="0" u="none" strike="noStrike" kern="1200" cap="none" spc="44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 economia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047732" y="3267413"/>
            <a:ext cx="416843" cy="17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-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50447" y="3267413"/>
            <a:ext cx="416843" cy="17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-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24623" y="3370156"/>
            <a:ext cx="416843" cy="17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-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0648" y="3467964"/>
            <a:ext cx="888689" cy="870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31" marR="0" lvl="0" indent="0" algn="l" defTabSz="914400" rtl="0" eaLnBrk="1" fontAlgn="auto" latinLnBrk="0" hangingPunct="1">
              <a:lnSpc>
                <a:spcPts val="4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</a:t>
            </a:r>
          </a:p>
          <a:p>
            <a:pPr marL="0" marR="0" lvl="0" indent="0" algn="l" defTabSz="914400" rtl="0" eaLnBrk="1" fontAlgn="auto" latinLnBrk="0" hangingPunct="1">
              <a:lnSpc>
                <a:spcPts val="2238"/>
              </a:lnSpc>
              <a:spcBef>
                <a:spcPts val="2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34042" y="3963691"/>
            <a:ext cx="136557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REORGANIZAÇÃO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SOCIETÁRIA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48728" y="4082914"/>
            <a:ext cx="398612" cy="13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Outros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721598" y="4082914"/>
            <a:ext cx="535857" cy="13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</a:t>
            </a:r>
            <a:r>
              <a:rPr kumimoji="0" sz="700" b="0" i="1" u="none" strike="noStrike" kern="1200" cap="none" spc="22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0" i="1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Float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1352" y="4147650"/>
            <a:ext cx="416843" cy="17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-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1956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55264" y="4147650"/>
            <a:ext cx="121120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-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Década</a:t>
            </a:r>
            <a:r>
              <a:rPr kumimoji="0" sz="950" b="1" i="0" u="none" strike="noStrike" kern="1200" cap="none" spc="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950" b="1" i="0" u="none" strike="noStrike" kern="1200" cap="none" spc="-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1980/90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34533" y="4147650"/>
            <a:ext cx="416843" cy="17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-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09002" y="4267421"/>
            <a:ext cx="276741" cy="10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14,5%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232648" y="4267421"/>
            <a:ext cx="276741" cy="10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55,1%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948293" y="4267421"/>
            <a:ext cx="276741" cy="10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30,0%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734042" y="4452895"/>
            <a:ext cx="15865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CRIAÇÃO</a:t>
            </a:r>
            <a:r>
              <a:rPr kumimoji="0" sz="1100" b="1" i="0" u="none" strike="noStrike" kern="1200" cap="none" spc="58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13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SIMPAR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86156" y="4535826"/>
            <a:ext cx="928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FUNDAÇÃO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140198" y="4535826"/>
            <a:ext cx="3860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734042" y="4777231"/>
            <a:ext cx="188690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Cultura, Valores,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gestão único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asseguram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agilidade na execução do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planejamento estratégico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 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ciclo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contínuo 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86156" y="4861962"/>
            <a:ext cx="175930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Cultura e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valores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sólidos</a:t>
            </a:r>
          </a:p>
          <a:p>
            <a:pPr marL="0" marR="0" lvl="0" indent="0" algn="l" defTabSz="914400" rtl="0" eaLnBrk="1" fontAlgn="auto" latinLnBrk="0" hangingPunct="1">
              <a:lnSpc>
                <a:spcPts val="1195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pilares do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desenvolvimento e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perpetuação dos negócios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144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40198" y="4861962"/>
            <a:ext cx="1649299" cy="1002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Fortalecimento</a:t>
            </a:r>
            <a:r>
              <a:rPr kumimoji="0" sz="1100" b="1" i="0" u="none" strike="noStrike" kern="1200" cap="none" spc="-17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</a:t>
            </a:r>
          </a:p>
          <a:p>
            <a:pPr marL="0" marR="0" lvl="0" indent="0" algn="l" defTabSz="914400" rtl="0" eaLnBrk="1" fontAlgn="auto" latinLnBrk="0" hangingPunct="1">
              <a:lnSpc>
                <a:spcPts val="1195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estrutura</a:t>
            </a:r>
            <a:r>
              <a:rPr kumimoji="0" sz="1100" b="1" i="0" u="none" strike="noStrike" kern="1200" cap="none" spc="-31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capital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governança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Desenvolvimento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sustentável e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novas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avenidas de crescimento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734042" y="5591602"/>
            <a:ext cx="171316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TRANSFORMAÇÃO</a:t>
            </a:r>
            <a:r>
              <a:rPr kumimoji="0" sz="1100" b="1" i="0" u="none" strike="noStrike" kern="1200" cap="none" spc="72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</a:t>
            </a:r>
          </a:p>
          <a:p>
            <a:pPr marL="0" marR="0" lvl="0" indent="0" algn="l" defTabSz="914400" rtl="0" eaLnBrk="1" fontAlgn="auto" latinLnBrk="0" hangingPunct="1">
              <a:lnSpc>
                <a:spcPts val="1193"/>
              </a:lnSpc>
              <a:spcBef>
                <a:spcPts val="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geração de valor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59ABF8B8-1B1D-E24D-D25F-39F3509725CE}"/>
              </a:ext>
            </a:extLst>
          </p:cNvPr>
          <p:cNvSpPr/>
          <p:nvPr/>
        </p:nvSpPr>
        <p:spPr>
          <a:xfrm>
            <a:off x="1" y="6289470"/>
            <a:ext cx="12191999" cy="56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com Único Canto Aparado e Arredondado 4">
            <a:extLst>
              <a:ext uri="{FF2B5EF4-FFF2-40B4-BE49-F238E27FC236}">
                <a16:creationId xmlns:a16="http://schemas.microsoft.com/office/drawing/2014/main" id="{EE8592E4-8C0A-4C56-7672-CFD020BACAFC}"/>
              </a:ext>
            </a:extLst>
          </p:cNvPr>
          <p:cNvSpPr/>
          <p:nvPr/>
        </p:nvSpPr>
        <p:spPr>
          <a:xfrm>
            <a:off x="3112475" y="3172242"/>
            <a:ext cx="1442101" cy="3280423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C4161C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com Único Canto Aparado e Arredondado 4">
            <a:extLst>
              <a:ext uri="{FF2B5EF4-FFF2-40B4-BE49-F238E27FC236}">
                <a16:creationId xmlns:a16="http://schemas.microsoft.com/office/drawing/2014/main" id="{30785A5B-76D0-985A-DE5D-4C60ACAE8F86}"/>
              </a:ext>
            </a:extLst>
          </p:cNvPr>
          <p:cNvSpPr/>
          <p:nvPr/>
        </p:nvSpPr>
        <p:spPr>
          <a:xfrm>
            <a:off x="6149735" y="3172243"/>
            <a:ext cx="1442101" cy="3280424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58595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ixaDeTexto 18">
            <a:extLst>
              <a:ext uri="{FF2B5EF4-FFF2-40B4-BE49-F238E27FC236}">
                <a16:creationId xmlns:a16="http://schemas.microsoft.com/office/drawing/2014/main" id="{CBFA3955-2788-B65D-CCA3-94BF186857AE}"/>
              </a:ext>
            </a:extLst>
          </p:cNvPr>
          <p:cNvSpPr txBox="1"/>
          <p:nvPr/>
        </p:nvSpPr>
        <p:spPr>
          <a:xfrm>
            <a:off x="6148236" y="3148477"/>
            <a:ext cx="1443600" cy="427355"/>
          </a:xfrm>
          <a:prstGeom prst="roundRect">
            <a:avLst/>
          </a:prstGeom>
          <a:solidFill>
            <a:srgbClr val="58595B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312">
            <a:extLst>
              <a:ext uri="{FF2B5EF4-FFF2-40B4-BE49-F238E27FC236}">
                <a16:creationId xmlns:a16="http://schemas.microsoft.com/office/drawing/2014/main" id="{E046ABF7-DC39-E79E-149A-6726DD35DA9F}"/>
              </a:ext>
            </a:extLst>
          </p:cNvPr>
          <p:cNvSpPr/>
          <p:nvPr/>
        </p:nvSpPr>
        <p:spPr>
          <a:xfrm>
            <a:off x="6167286" y="5250695"/>
            <a:ext cx="140400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com Único Canto Aparado e Arredondado 4">
            <a:extLst>
              <a:ext uri="{FF2B5EF4-FFF2-40B4-BE49-F238E27FC236}">
                <a16:creationId xmlns:a16="http://schemas.microsoft.com/office/drawing/2014/main" id="{E9541552-0C40-5608-25CF-11B5D4FD6824}"/>
              </a:ext>
            </a:extLst>
          </p:cNvPr>
          <p:cNvSpPr/>
          <p:nvPr/>
        </p:nvSpPr>
        <p:spPr>
          <a:xfrm>
            <a:off x="4632473" y="3172243"/>
            <a:ext cx="1442101" cy="3280424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00324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783">
            <a:extLst>
              <a:ext uri="{FF2B5EF4-FFF2-40B4-BE49-F238E27FC236}">
                <a16:creationId xmlns:a16="http://schemas.microsoft.com/office/drawing/2014/main" id="{DE6DDAE3-7A5E-BF5E-98B5-7D75580B5995}"/>
              </a:ext>
            </a:extLst>
          </p:cNvPr>
          <p:cNvSpPr txBox="1"/>
          <p:nvPr/>
        </p:nvSpPr>
        <p:spPr>
          <a:xfrm>
            <a:off x="8411189" y="1580342"/>
            <a:ext cx="850662" cy="827675"/>
          </a:xfrm>
          <a:prstGeom prst="roundRect">
            <a:avLst>
              <a:gd name="adj" fmla="val 21716"/>
            </a:avLst>
          </a:prstGeom>
          <a:solidFill>
            <a:srgbClr val="001446"/>
          </a:solidFill>
          <a:ln w="3175">
            <a:solidFill>
              <a:srgbClr val="D3DDF2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CaixaDeTexto 783">
            <a:extLst>
              <a:ext uri="{FF2B5EF4-FFF2-40B4-BE49-F238E27FC236}">
                <a16:creationId xmlns:a16="http://schemas.microsoft.com/office/drawing/2014/main" id="{D71D0BA9-15E4-89F0-FDA3-171F3B3BCFA1}"/>
              </a:ext>
            </a:extLst>
          </p:cNvPr>
          <p:cNvSpPr txBox="1"/>
          <p:nvPr/>
        </p:nvSpPr>
        <p:spPr>
          <a:xfrm>
            <a:off x="9065194" y="1576203"/>
            <a:ext cx="2276902" cy="835953"/>
          </a:xfrm>
          <a:prstGeom prst="roundRect">
            <a:avLst>
              <a:gd name="adj" fmla="val 0"/>
            </a:avLst>
          </a:prstGeom>
          <a:solidFill>
            <a:srgbClr val="D3DDF2"/>
          </a:solidFill>
          <a:ln w="3175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tângulo com Único Canto Aparado e Arredondado 4">
            <a:extLst>
              <a:ext uri="{FF2B5EF4-FFF2-40B4-BE49-F238E27FC236}">
                <a16:creationId xmlns:a16="http://schemas.microsoft.com/office/drawing/2014/main" id="{09DA08F5-C51C-5E81-8EAC-1AF2900DF5F6}"/>
              </a:ext>
            </a:extLst>
          </p:cNvPr>
          <p:cNvSpPr/>
          <p:nvPr/>
        </p:nvSpPr>
        <p:spPr>
          <a:xfrm>
            <a:off x="75477" y="3172243"/>
            <a:ext cx="1442101" cy="3280426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ED1C2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tângulo com Único Canto Aparado e Arredondado 4">
            <a:extLst>
              <a:ext uri="{FF2B5EF4-FFF2-40B4-BE49-F238E27FC236}">
                <a16:creationId xmlns:a16="http://schemas.microsoft.com/office/drawing/2014/main" id="{744382F9-887D-F665-395F-0E46592E9E85}"/>
              </a:ext>
            </a:extLst>
          </p:cNvPr>
          <p:cNvSpPr/>
          <p:nvPr/>
        </p:nvSpPr>
        <p:spPr>
          <a:xfrm>
            <a:off x="1593976" y="3172243"/>
            <a:ext cx="1442101" cy="3280426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EF631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 com Único Canto Aparado e Arredondado 4">
            <a:extLst>
              <a:ext uri="{FF2B5EF4-FFF2-40B4-BE49-F238E27FC236}">
                <a16:creationId xmlns:a16="http://schemas.microsoft.com/office/drawing/2014/main" id="{AF5EECF4-8F2D-6A2D-B1A6-98343185CAEA}"/>
              </a:ext>
            </a:extLst>
          </p:cNvPr>
          <p:cNvSpPr/>
          <p:nvPr/>
        </p:nvSpPr>
        <p:spPr>
          <a:xfrm>
            <a:off x="9188963" y="3172243"/>
            <a:ext cx="1442101" cy="3280423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FAB9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tângulo com Único Canto Aparado e Arredondado 4">
            <a:extLst>
              <a:ext uri="{FF2B5EF4-FFF2-40B4-BE49-F238E27FC236}">
                <a16:creationId xmlns:a16="http://schemas.microsoft.com/office/drawing/2014/main" id="{F7590EA8-E47F-8810-10DF-708AF0C05CDF}"/>
              </a:ext>
            </a:extLst>
          </p:cNvPr>
          <p:cNvSpPr/>
          <p:nvPr/>
        </p:nvSpPr>
        <p:spPr>
          <a:xfrm>
            <a:off x="10702969" y="3172243"/>
            <a:ext cx="1442101" cy="3280422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365F9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18">
            <a:extLst>
              <a:ext uri="{FF2B5EF4-FFF2-40B4-BE49-F238E27FC236}">
                <a16:creationId xmlns:a16="http://schemas.microsoft.com/office/drawing/2014/main" id="{5BD56C67-5C1C-EE08-15CC-1D09FC60CD58}"/>
              </a:ext>
            </a:extLst>
          </p:cNvPr>
          <p:cNvSpPr txBox="1"/>
          <p:nvPr/>
        </p:nvSpPr>
        <p:spPr>
          <a:xfrm>
            <a:off x="1593976" y="3148477"/>
            <a:ext cx="1446101" cy="427355"/>
          </a:xfrm>
          <a:prstGeom prst="roundRect">
            <a:avLst/>
          </a:prstGeom>
          <a:solidFill>
            <a:srgbClr val="EF631A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aixaDeTexto 18">
            <a:extLst>
              <a:ext uri="{FF2B5EF4-FFF2-40B4-BE49-F238E27FC236}">
                <a16:creationId xmlns:a16="http://schemas.microsoft.com/office/drawing/2014/main" id="{7D299B33-2122-5D2E-47F7-0E9DFEEF8F88}"/>
              </a:ext>
            </a:extLst>
          </p:cNvPr>
          <p:cNvSpPr txBox="1"/>
          <p:nvPr/>
        </p:nvSpPr>
        <p:spPr>
          <a:xfrm>
            <a:off x="3112475" y="3148477"/>
            <a:ext cx="1431738" cy="427355"/>
          </a:xfrm>
          <a:prstGeom prst="roundRect">
            <a:avLst/>
          </a:prstGeom>
          <a:solidFill>
            <a:srgbClr val="C4161C"/>
          </a:solidFill>
          <a:ln w="3175">
            <a:solidFill>
              <a:srgbClr val="C4161C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CaixaDeTexto 18">
            <a:extLst>
              <a:ext uri="{FF2B5EF4-FFF2-40B4-BE49-F238E27FC236}">
                <a16:creationId xmlns:a16="http://schemas.microsoft.com/office/drawing/2014/main" id="{AB2808CD-4BD0-54D8-C9B9-D745F12FE518}"/>
              </a:ext>
            </a:extLst>
          </p:cNvPr>
          <p:cNvSpPr txBox="1"/>
          <p:nvPr/>
        </p:nvSpPr>
        <p:spPr>
          <a:xfrm>
            <a:off x="4630974" y="3148477"/>
            <a:ext cx="1443600" cy="427355"/>
          </a:xfrm>
          <a:prstGeom prst="roundRect">
            <a:avLst/>
          </a:prstGeom>
          <a:solidFill>
            <a:srgbClr val="003246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aixaDeTexto 18">
            <a:extLst>
              <a:ext uri="{FF2B5EF4-FFF2-40B4-BE49-F238E27FC236}">
                <a16:creationId xmlns:a16="http://schemas.microsoft.com/office/drawing/2014/main" id="{8760A473-9C46-129E-A681-2287CF5C9C81}"/>
              </a:ext>
            </a:extLst>
          </p:cNvPr>
          <p:cNvSpPr txBox="1"/>
          <p:nvPr/>
        </p:nvSpPr>
        <p:spPr>
          <a:xfrm>
            <a:off x="9186963" y="3148477"/>
            <a:ext cx="1446101" cy="427355"/>
          </a:xfrm>
          <a:prstGeom prst="roundRect">
            <a:avLst/>
          </a:prstGeom>
          <a:solidFill>
            <a:srgbClr val="FAB900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CaixaDeTexto 18">
            <a:extLst>
              <a:ext uri="{FF2B5EF4-FFF2-40B4-BE49-F238E27FC236}">
                <a16:creationId xmlns:a16="http://schemas.microsoft.com/office/drawing/2014/main" id="{4AAD1A2D-8932-49A8-0833-D72AE284E97A}"/>
              </a:ext>
            </a:extLst>
          </p:cNvPr>
          <p:cNvSpPr txBox="1"/>
          <p:nvPr/>
        </p:nvSpPr>
        <p:spPr>
          <a:xfrm>
            <a:off x="10701470" y="3148477"/>
            <a:ext cx="1443600" cy="427355"/>
          </a:xfrm>
          <a:prstGeom prst="roundRect">
            <a:avLst/>
          </a:prstGeom>
          <a:solidFill>
            <a:srgbClr val="365F92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BA6CBEF-BEE0-A916-F22F-2336221ED335}"/>
              </a:ext>
            </a:extLst>
          </p:cNvPr>
          <p:cNvSpPr txBox="1"/>
          <p:nvPr/>
        </p:nvSpPr>
        <p:spPr>
          <a:xfrm>
            <a:off x="181410" y="576914"/>
            <a:ext cx="11993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SIMPAR: Controla, direciona e suporta a execução dos planos de negócio das suas empresas independentes</a:t>
            </a:r>
          </a:p>
        </p:txBody>
      </p:sp>
      <p:sp>
        <p:nvSpPr>
          <p:cNvPr id="37" name="Retângulo 64">
            <a:extLst>
              <a:ext uri="{FF2B5EF4-FFF2-40B4-BE49-F238E27FC236}">
                <a16:creationId xmlns:a16="http://schemas.microsoft.com/office/drawing/2014/main" id="{FBB11CB5-3717-2306-E512-780AD200C0AE}"/>
              </a:ext>
            </a:extLst>
          </p:cNvPr>
          <p:cNvSpPr/>
          <p:nvPr/>
        </p:nvSpPr>
        <p:spPr>
          <a:xfrm>
            <a:off x="2326049" y="2862209"/>
            <a:ext cx="396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67,7%²</a:t>
            </a:r>
          </a:p>
        </p:txBody>
      </p:sp>
      <p:sp>
        <p:nvSpPr>
          <p:cNvPr id="38" name="Retângulo 64">
            <a:extLst>
              <a:ext uri="{FF2B5EF4-FFF2-40B4-BE49-F238E27FC236}">
                <a16:creationId xmlns:a16="http://schemas.microsoft.com/office/drawing/2014/main" id="{35F68186-B0B3-F82D-9A67-E78BEBE01987}"/>
              </a:ext>
            </a:extLst>
          </p:cNvPr>
          <p:cNvSpPr/>
          <p:nvPr/>
        </p:nvSpPr>
        <p:spPr>
          <a:xfrm>
            <a:off x="3849875" y="2862209"/>
            <a:ext cx="396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61,3%²</a:t>
            </a:r>
          </a:p>
        </p:txBody>
      </p:sp>
      <p:sp>
        <p:nvSpPr>
          <p:cNvPr id="39" name="Retângulo 64">
            <a:extLst>
              <a:ext uri="{FF2B5EF4-FFF2-40B4-BE49-F238E27FC236}">
                <a16:creationId xmlns:a16="http://schemas.microsoft.com/office/drawing/2014/main" id="{0D92C131-00CA-C51E-6B63-6BB9855551E0}"/>
              </a:ext>
            </a:extLst>
          </p:cNvPr>
          <p:cNvSpPr/>
          <p:nvPr/>
        </p:nvSpPr>
        <p:spPr>
          <a:xfrm>
            <a:off x="799926" y="2862209"/>
            <a:ext cx="396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71,9%²</a:t>
            </a:r>
          </a:p>
        </p:txBody>
      </p:sp>
      <p:pic>
        <p:nvPicPr>
          <p:cNvPr id="40" name="Picture 2" descr="NOVO MERCADO">
            <a:hlinkClick r:id="" action="ppaction://noaction"/>
            <a:extLst>
              <a:ext uri="{FF2B5EF4-FFF2-40B4-BE49-F238E27FC236}">
                <a16:creationId xmlns:a16="http://schemas.microsoft.com/office/drawing/2014/main" id="{CCF7BFFA-0E1E-E3BF-D65A-CDAA36BFD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524" y="1488270"/>
            <a:ext cx="345461" cy="2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512">
            <a:extLst>
              <a:ext uri="{FF2B5EF4-FFF2-40B4-BE49-F238E27FC236}">
                <a16:creationId xmlns:a16="http://schemas.microsoft.com/office/drawing/2014/main" id="{92B744E5-2A07-F74A-2001-5484AC1AD4A7}"/>
              </a:ext>
            </a:extLst>
          </p:cNvPr>
          <p:cNvGrpSpPr/>
          <p:nvPr/>
        </p:nvGrpSpPr>
        <p:grpSpPr>
          <a:xfrm>
            <a:off x="4868844" y="1432806"/>
            <a:ext cx="2447519" cy="542891"/>
            <a:chOff x="4419963" y="1451094"/>
            <a:chExt cx="2447519" cy="542891"/>
          </a:xfrm>
        </p:grpSpPr>
        <p:sp>
          <p:nvSpPr>
            <p:cNvPr id="42" name="Retângulo 64">
              <a:extLst>
                <a:ext uri="{FF2B5EF4-FFF2-40B4-BE49-F238E27FC236}">
                  <a16:creationId xmlns:a16="http://schemas.microsoft.com/office/drawing/2014/main" id="{A1FFF52B-3643-612F-96E8-5068973B9F15}"/>
                </a:ext>
              </a:extLst>
            </p:cNvPr>
            <p:cNvSpPr/>
            <p:nvPr/>
          </p:nvSpPr>
          <p:spPr>
            <a:xfrm>
              <a:off x="5662942" y="1748941"/>
              <a:ext cx="339414" cy="173595"/>
            </a:xfrm>
            <a:prstGeom prst="rect">
              <a:avLst/>
            </a:prstGeom>
          </p:spPr>
          <p:txBody>
            <a:bodyPr wrap="square" lIns="24998" tIns="24998" rIns="0" bIns="24998" anchor="ctr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6D727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59,0%</a:t>
              </a:r>
            </a:p>
          </p:txBody>
        </p:sp>
        <p:sp>
          <p:nvSpPr>
            <p:cNvPr id="43" name="Retângulo 64">
              <a:extLst>
                <a:ext uri="{FF2B5EF4-FFF2-40B4-BE49-F238E27FC236}">
                  <a16:creationId xmlns:a16="http://schemas.microsoft.com/office/drawing/2014/main" id="{5B478C1B-C55E-2B8C-12EC-297111BB0A2B}"/>
                </a:ext>
              </a:extLst>
            </p:cNvPr>
            <p:cNvSpPr/>
            <p:nvPr/>
          </p:nvSpPr>
          <p:spPr>
            <a:xfrm>
              <a:off x="4799884" y="1748941"/>
              <a:ext cx="339414" cy="173595"/>
            </a:xfrm>
            <a:prstGeom prst="rect">
              <a:avLst/>
            </a:prstGeom>
          </p:spPr>
          <p:txBody>
            <a:bodyPr wrap="square" lIns="24998" tIns="24998" rIns="0" bIns="24998" anchor="ctr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50C3D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26,0%</a:t>
              </a:r>
            </a:p>
          </p:txBody>
        </p:sp>
        <p:sp>
          <p:nvSpPr>
            <p:cNvPr id="44" name="Retângulo 64">
              <a:extLst>
                <a:ext uri="{FF2B5EF4-FFF2-40B4-BE49-F238E27FC236}">
                  <a16:creationId xmlns:a16="http://schemas.microsoft.com/office/drawing/2014/main" id="{663374E6-A435-C37F-9777-68F6DE6333DF}"/>
                </a:ext>
              </a:extLst>
            </p:cNvPr>
            <p:cNvSpPr/>
            <p:nvPr/>
          </p:nvSpPr>
          <p:spPr>
            <a:xfrm>
              <a:off x="6476332" y="1748941"/>
              <a:ext cx="339414" cy="173595"/>
            </a:xfrm>
            <a:prstGeom prst="rect">
              <a:avLst/>
            </a:prstGeom>
          </p:spPr>
          <p:txBody>
            <a:bodyPr wrap="square" lIns="24998" tIns="24998" rIns="0" bIns="24998" anchor="ctr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6D727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15,0%</a:t>
              </a:r>
            </a:p>
          </p:txBody>
        </p:sp>
        <p:sp>
          <p:nvSpPr>
            <p:cNvPr id="45" name="Rectangle: Rounded Corners 342">
              <a:extLst>
                <a:ext uri="{FF2B5EF4-FFF2-40B4-BE49-F238E27FC236}">
                  <a16:creationId xmlns:a16="http://schemas.microsoft.com/office/drawing/2014/main" id="{2A21A2F9-C30F-5D30-E3EF-BCA8D6C8256A}"/>
                </a:ext>
              </a:extLst>
            </p:cNvPr>
            <p:cNvSpPr/>
            <p:nvPr/>
          </p:nvSpPr>
          <p:spPr>
            <a:xfrm>
              <a:off x="4419963" y="1451094"/>
              <a:ext cx="756000" cy="334800"/>
            </a:xfrm>
            <a:prstGeom prst="roundRect">
              <a:avLst/>
            </a:prstGeom>
            <a:noFill/>
            <a:ln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4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Free Float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: Rounded Corners 343">
              <a:extLst>
                <a:ext uri="{FF2B5EF4-FFF2-40B4-BE49-F238E27FC236}">
                  <a16:creationId xmlns:a16="http://schemas.microsoft.com/office/drawing/2014/main" id="{9454D0C3-51B3-E9CC-2746-FC43E540B51B}"/>
                </a:ext>
              </a:extLst>
            </p:cNvPr>
            <p:cNvSpPr/>
            <p:nvPr/>
          </p:nvSpPr>
          <p:spPr>
            <a:xfrm>
              <a:off x="5263821" y="1451094"/>
              <a:ext cx="756000" cy="335412"/>
            </a:xfrm>
            <a:prstGeom prst="roundRect">
              <a:avLst/>
            </a:prstGeom>
            <a:noFill/>
            <a:ln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4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JSP</a:t>
              </a:r>
              <a:endParaRPr kumimoji="0" lang="pt-BR" sz="7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4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Holding da                           Família Simões</a:t>
              </a:r>
            </a:p>
          </p:txBody>
        </p:sp>
        <p:sp>
          <p:nvSpPr>
            <p:cNvPr id="47" name="Rectangle: Rounded Corners 344">
              <a:extLst>
                <a:ext uri="{FF2B5EF4-FFF2-40B4-BE49-F238E27FC236}">
                  <a16:creationId xmlns:a16="http://schemas.microsoft.com/office/drawing/2014/main" id="{3C9B3617-74FA-6C40-B439-6940E08A06C6}"/>
                </a:ext>
              </a:extLst>
            </p:cNvPr>
            <p:cNvSpPr/>
            <p:nvPr/>
          </p:nvSpPr>
          <p:spPr>
            <a:xfrm>
              <a:off x="6111482" y="1451094"/>
              <a:ext cx="756000" cy="334800"/>
            </a:xfrm>
            <a:prstGeom prst="roundRect">
              <a:avLst/>
            </a:prstGeom>
            <a:noFill/>
            <a:ln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4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Outros¹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cxnSp>
          <p:nvCxnSpPr>
            <p:cNvPr id="48" name="Connector: Elbow 345">
              <a:extLst>
                <a:ext uri="{FF2B5EF4-FFF2-40B4-BE49-F238E27FC236}">
                  <a16:creationId xmlns:a16="http://schemas.microsoft.com/office/drawing/2014/main" id="{AD67CBCB-5D34-2269-0BCD-ECB29AB71E19}"/>
                </a:ext>
              </a:extLst>
            </p:cNvPr>
            <p:cNvCxnSpPr>
              <a:stCxn id="47" idx="2"/>
            </p:cNvCxnSpPr>
            <p:nvPr/>
          </p:nvCxnSpPr>
          <p:spPr>
            <a:xfrm rot="5400000">
              <a:off x="5961607" y="1466109"/>
              <a:ext cx="208091" cy="847661"/>
            </a:xfrm>
            <a:prstGeom prst="bentConnector3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346">
              <a:extLst>
                <a:ext uri="{FF2B5EF4-FFF2-40B4-BE49-F238E27FC236}">
                  <a16:creationId xmlns:a16="http://schemas.microsoft.com/office/drawing/2014/main" id="{00DC50C3-E01A-F401-8EBC-6A5058A154C2}"/>
                </a:ext>
              </a:extLst>
            </p:cNvPr>
            <p:cNvCxnSpPr>
              <a:stCxn id="45" idx="2"/>
            </p:cNvCxnSpPr>
            <p:nvPr/>
          </p:nvCxnSpPr>
          <p:spPr>
            <a:xfrm rot="16200000" flipH="1">
              <a:off x="5115847" y="1468010"/>
              <a:ext cx="208091" cy="843858"/>
            </a:xfrm>
            <a:prstGeom prst="bentConnector3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347">
              <a:extLst>
                <a:ext uri="{FF2B5EF4-FFF2-40B4-BE49-F238E27FC236}">
                  <a16:creationId xmlns:a16="http://schemas.microsoft.com/office/drawing/2014/main" id="{CCCFF2E3-B0CE-3CE3-3B7A-81C4B6244681}"/>
                </a:ext>
              </a:extLst>
            </p:cNvPr>
            <p:cNvCxnSpPr>
              <a:stCxn id="46" idx="2"/>
            </p:cNvCxnSpPr>
            <p:nvPr/>
          </p:nvCxnSpPr>
          <p:spPr>
            <a:xfrm>
              <a:off x="5641821" y="1786506"/>
              <a:ext cx="0" cy="20747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or: Elbow 361">
            <a:extLst>
              <a:ext uri="{FF2B5EF4-FFF2-40B4-BE49-F238E27FC236}">
                <a16:creationId xmlns:a16="http://schemas.microsoft.com/office/drawing/2014/main" id="{BBE29AE0-A726-2D09-D966-BD8ED61D872F}"/>
              </a:ext>
            </a:extLst>
          </p:cNvPr>
          <p:cNvCxnSpPr>
            <a:cxnSpLocks/>
            <a:stCxn id="1033" idx="2"/>
            <a:endCxn id="18" idx="0"/>
          </p:cNvCxnSpPr>
          <p:nvPr/>
        </p:nvCxnSpPr>
        <p:spPr>
          <a:xfrm rot="16200000" flipH="1">
            <a:off x="6267519" y="2545960"/>
            <a:ext cx="446480" cy="758554"/>
          </a:xfrm>
          <a:prstGeom prst="bentConnector3">
            <a:avLst>
              <a:gd name="adj1" fmla="val 2952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362">
            <a:extLst>
              <a:ext uri="{FF2B5EF4-FFF2-40B4-BE49-F238E27FC236}">
                <a16:creationId xmlns:a16="http://schemas.microsoft.com/office/drawing/2014/main" id="{6DF216A9-B357-7D82-2923-4DE619B23A4C}"/>
              </a:ext>
            </a:extLst>
          </p:cNvPr>
          <p:cNvCxnSpPr>
            <a:cxnSpLocks/>
            <a:stCxn id="1033" idx="2"/>
            <a:endCxn id="34" idx="0"/>
          </p:cNvCxnSpPr>
          <p:nvPr/>
        </p:nvCxnSpPr>
        <p:spPr>
          <a:xfrm rot="16200000" flipH="1">
            <a:off x="7787508" y="1025971"/>
            <a:ext cx="446480" cy="3798532"/>
          </a:xfrm>
          <a:prstGeom prst="bentConnector3">
            <a:avLst>
              <a:gd name="adj1" fmla="val 2952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366">
            <a:extLst>
              <a:ext uri="{FF2B5EF4-FFF2-40B4-BE49-F238E27FC236}">
                <a16:creationId xmlns:a16="http://schemas.microsoft.com/office/drawing/2014/main" id="{3A301F16-74E0-A306-E9D8-451FD28C2FE6}"/>
              </a:ext>
            </a:extLst>
          </p:cNvPr>
          <p:cNvCxnSpPr>
            <a:cxnSpLocks/>
            <a:stCxn id="1033" idx="2"/>
            <a:endCxn id="1074" idx="0"/>
          </p:cNvCxnSpPr>
          <p:nvPr/>
        </p:nvCxnSpPr>
        <p:spPr>
          <a:xfrm rot="16200000" flipH="1">
            <a:off x="7026012" y="1787466"/>
            <a:ext cx="446480" cy="2275541"/>
          </a:xfrm>
          <a:prstGeom prst="bentConnector3">
            <a:avLst>
              <a:gd name="adj1" fmla="val 2951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64">
            <a:extLst>
              <a:ext uri="{FF2B5EF4-FFF2-40B4-BE49-F238E27FC236}">
                <a16:creationId xmlns:a16="http://schemas.microsoft.com/office/drawing/2014/main" id="{FB63996C-DF36-5564-1702-CCD7CC244DF6}"/>
              </a:ext>
            </a:extLst>
          </p:cNvPr>
          <p:cNvSpPr/>
          <p:nvPr/>
        </p:nvSpPr>
        <p:spPr>
          <a:xfrm>
            <a:off x="11424733" y="2862209"/>
            <a:ext cx="468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100,0%</a:t>
            </a:r>
          </a:p>
        </p:txBody>
      </p:sp>
      <p:sp>
        <p:nvSpPr>
          <p:cNvPr id="55" name="Retângulo 64">
            <a:extLst>
              <a:ext uri="{FF2B5EF4-FFF2-40B4-BE49-F238E27FC236}">
                <a16:creationId xmlns:a16="http://schemas.microsoft.com/office/drawing/2014/main" id="{5D0B9A40-764A-A9F2-BDC1-571166A271B9}"/>
              </a:ext>
            </a:extLst>
          </p:cNvPr>
          <p:cNvSpPr/>
          <p:nvPr/>
        </p:nvSpPr>
        <p:spPr>
          <a:xfrm>
            <a:off x="9914587" y="2862209"/>
            <a:ext cx="468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100,0%</a:t>
            </a:r>
          </a:p>
        </p:txBody>
      </p:sp>
      <p:sp>
        <p:nvSpPr>
          <p:cNvPr id="56" name="Retângulo 64">
            <a:extLst>
              <a:ext uri="{FF2B5EF4-FFF2-40B4-BE49-F238E27FC236}">
                <a16:creationId xmlns:a16="http://schemas.microsoft.com/office/drawing/2014/main" id="{EE5C3B53-6D0D-F978-95E7-67D904134FED}"/>
              </a:ext>
            </a:extLst>
          </p:cNvPr>
          <p:cNvSpPr/>
          <p:nvPr/>
        </p:nvSpPr>
        <p:spPr>
          <a:xfrm>
            <a:off x="6871241" y="2862209"/>
            <a:ext cx="468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100,0%</a:t>
            </a:r>
          </a:p>
        </p:txBody>
      </p:sp>
      <p:sp>
        <p:nvSpPr>
          <p:cNvPr id="57" name="Retângulo 64">
            <a:extLst>
              <a:ext uri="{FF2B5EF4-FFF2-40B4-BE49-F238E27FC236}">
                <a16:creationId xmlns:a16="http://schemas.microsoft.com/office/drawing/2014/main" id="{01022072-C1F0-035B-9073-0E505B0F5ABB}"/>
              </a:ext>
            </a:extLst>
          </p:cNvPr>
          <p:cNvSpPr/>
          <p:nvPr/>
        </p:nvSpPr>
        <p:spPr>
          <a:xfrm>
            <a:off x="5378006" y="2862209"/>
            <a:ext cx="468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71,8%</a:t>
            </a:r>
          </a:p>
        </p:txBody>
      </p:sp>
      <p:pic>
        <p:nvPicPr>
          <p:cNvPr id="58" name="Picture 11">
            <a:extLst>
              <a:ext uri="{FF2B5EF4-FFF2-40B4-BE49-F238E27FC236}">
                <a16:creationId xmlns:a16="http://schemas.microsoft.com/office/drawing/2014/main" id="{D75E3437-A7EC-DFDA-0DE8-428BF9E5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028" y="5893566"/>
            <a:ext cx="486517" cy="2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Imagem 25">
            <a:extLst>
              <a:ext uri="{FF2B5EF4-FFF2-40B4-BE49-F238E27FC236}">
                <a16:creationId xmlns:a16="http://schemas.microsoft.com/office/drawing/2014/main" id="{C025A137-15EF-7226-EFEE-4F5241ED8F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157" y="5466683"/>
            <a:ext cx="1005037" cy="296276"/>
          </a:xfrm>
          <a:prstGeom prst="rect">
            <a:avLst/>
          </a:prstGeom>
        </p:spPr>
      </p:pic>
      <p:pic>
        <p:nvPicPr>
          <p:cNvPr id="60" name="Picture 236">
            <a:extLst>
              <a:ext uri="{FF2B5EF4-FFF2-40B4-BE49-F238E27FC236}">
                <a16:creationId xmlns:a16="http://schemas.microsoft.com/office/drawing/2014/main" id="{D3D1DEA9-C574-47FA-F9C2-4527673FC5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138" y="5257047"/>
            <a:ext cx="872296" cy="321206"/>
          </a:xfrm>
          <a:prstGeom prst="rect">
            <a:avLst/>
          </a:prstGeom>
        </p:spPr>
      </p:pic>
      <p:pic>
        <p:nvPicPr>
          <p:cNvPr id="61" name="Imagem 238">
            <a:extLst>
              <a:ext uri="{FF2B5EF4-FFF2-40B4-BE49-F238E27FC236}">
                <a16:creationId xmlns:a16="http://schemas.microsoft.com/office/drawing/2014/main" id="{B0E1ECCE-131A-2947-FE23-AE7E984E25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602" y="5693867"/>
            <a:ext cx="695368" cy="201639"/>
          </a:xfrm>
          <a:prstGeom prst="rect">
            <a:avLst/>
          </a:prstGeom>
        </p:spPr>
      </p:pic>
      <p:sp>
        <p:nvSpPr>
          <p:cNvPr id="62" name="Retângulo 116">
            <a:extLst>
              <a:ext uri="{FF2B5EF4-FFF2-40B4-BE49-F238E27FC236}">
                <a16:creationId xmlns:a16="http://schemas.microsoft.com/office/drawing/2014/main" id="{2FC335D1-7E39-E993-DFBF-6AC2B0B6FFE2}"/>
              </a:ext>
            </a:extLst>
          </p:cNvPr>
          <p:cNvSpPr/>
          <p:nvPr/>
        </p:nvSpPr>
        <p:spPr>
          <a:xfrm>
            <a:off x="66612" y="3576515"/>
            <a:ext cx="1451219" cy="46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Portfólio integrado de serviços logísticos e </a:t>
            </a:r>
            <a:r>
              <a:rPr kumimoji="0" lang="pt-BR" sz="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líder </a:t>
            </a: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logística rodoviária no Brasil</a:t>
            </a:r>
            <a:endParaRPr kumimoji="0" lang="en-US" sz="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tângulo 116">
            <a:extLst>
              <a:ext uri="{FF2B5EF4-FFF2-40B4-BE49-F238E27FC236}">
                <a16:creationId xmlns:a16="http://schemas.microsoft.com/office/drawing/2014/main" id="{CE3D6E2C-D6E4-DB2C-2862-CCF8B2B9452B}"/>
              </a:ext>
            </a:extLst>
          </p:cNvPr>
          <p:cNvSpPr/>
          <p:nvPr/>
        </p:nvSpPr>
        <p:spPr>
          <a:xfrm>
            <a:off x="1593976" y="3576515"/>
            <a:ext cx="1443600" cy="46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Segunda maior</a:t>
            </a: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locadora de automóveis e gestão e terceirização de frotas </a:t>
            </a:r>
          </a:p>
          <a:p>
            <a:pPr marL="0" marR="0" lvl="0" indent="0" algn="ctr" defTabSz="317480" rtl="0" eaLnBrk="1" fontAlgn="t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Brasil</a:t>
            </a:r>
            <a:endParaRPr kumimoji="0" lang="en-US" sz="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" name="Retângulo 116">
            <a:extLst>
              <a:ext uri="{FF2B5EF4-FFF2-40B4-BE49-F238E27FC236}">
                <a16:creationId xmlns:a16="http://schemas.microsoft.com/office/drawing/2014/main" id="{1E883B07-1599-5FFA-24AC-693832E8258E}"/>
              </a:ext>
            </a:extLst>
          </p:cNvPr>
          <p:cNvSpPr/>
          <p:nvPr/>
        </p:nvSpPr>
        <p:spPr>
          <a:xfrm>
            <a:off x="3112475" y="3574175"/>
            <a:ext cx="1443600" cy="47268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Líder</a:t>
            </a: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 locação de caminhões, máquinas e equipamentos no Brasil</a:t>
            </a:r>
            <a:endParaRPr kumimoji="0" lang="en-US" sz="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4" name="Retângulo 116">
            <a:extLst>
              <a:ext uri="{FF2B5EF4-FFF2-40B4-BE49-F238E27FC236}">
                <a16:creationId xmlns:a16="http://schemas.microsoft.com/office/drawing/2014/main" id="{F47C71EA-997D-8EAE-5296-93C80B6B11B7}"/>
              </a:ext>
            </a:extLst>
          </p:cNvPr>
          <p:cNvSpPr/>
          <p:nvPr/>
        </p:nvSpPr>
        <p:spPr>
          <a:xfrm>
            <a:off x="10706202" y="3576515"/>
            <a:ext cx="1440993" cy="46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Serviços logísticos e de mobilidade para o setor público e empresas de economia mista</a:t>
            </a:r>
            <a:endParaRPr kumimoji="0" lang="en-US" sz="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5" name="Retângulo 116">
            <a:extLst>
              <a:ext uri="{FF2B5EF4-FFF2-40B4-BE49-F238E27FC236}">
                <a16:creationId xmlns:a16="http://schemas.microsoft.com/office/drawing/2014/main" id="{C26DBC33-DAB8-E93A-956C-777386565FC0}"/>
              </a:ext>
            </a:extLst>
          </p:cNvPr>
          <p:cNvSpPr/>
          <p:nvPr/>
        </p:nvSpPr>
        <p:spPr>
          <a:xfrm>
            <a:off x="9189956" y="3576515"/>
            <a:ext cx="1443600" cy="46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Banco que contribui com o desenvolvimento do ecossistema do grupo SIMPAR</a:t>
            </a:r>
            <a:endParaRPr kumimoji="0" lang="en-US" sz="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6" name="Retângulo 116">
            <a:extLst>
              <a:ext uri="{FF2B5EF4-FFF2-40B4-BE49-F238E27FC236}">
                <a16:creationId xmlns:a16="http://schemas.microsoft.com/office/drawing/2014/main" id="{8ACEE066-C5E9-DC30-0899-9C890FB1E7AE}"/>
              </a:ext>
            </a:extLst>
          </p:cNvPr>
          <p:cNvSpPr/>
          <p:nvPr/>
        </p:nvSpPr>
        <p:spPr>
          <a:xfrm>
            <a:off x="4630974" y="3576515"/>
            <a:ext cx="1440993" cy="46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Maior e mais diversificado </a:t>
            </a: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 de concessionárias de veículos leves e pesados do Brasil</a:t>
            </a:r>
            <a:endParaRPr kumimoji="0" lang="en-US" sz="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" name="Retângulo 116">
            <a:extLst>
              <a:ext uri="{FF2B5EF4-FFF2-40B4-BE49-F238E27FC236}">
                <a16:creationId xmlns:a16="http://schemas.microsoft.com/office/drawing/2014/main" id="{7F2206A6-D002-1277-ABFD-C0E76BC42764}"/>
              </a:ext>
            </a:extLst>
          </p:cNvPr>
          <p:cNvSpPr/>
          <p:nvPr/>
        </p:nvSpPr>
        <p:spPr>
          <a:xfrm>
            <a:off x="6149359" y="3576515"/>
            <a:ext cx="1440993" cy="46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Concessões de </a:t>
            </a:r>
          </a:p>
          <a:p>
            <a:pPr marL="0" marR="0" lvl="0" indent="0" algn="ctr" defTabSz="317480" rtl="0" eaLnBrk="1" fontAlgn="t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infraestrutura e serviços</a:t>
            </a:r>
          </a:p>
        </p:txBody>
      </p:sp>
      <p:sp>
        <p:nvSpPr>
          <p:cNvPr id="518" name="CaixaDeTexto 738">
            <a:extLst>
              <a:ext uri="{FF2B5EF4-FFF2-40B4-BE49-F238E27FC236}">
                <a16:creationId xmlns:a16="http://schemas.microsoft.com/office/drawing/2014/main" id="{3EC634C8-2404-4795-527E-E3F4EC7FAB3C}"/>
              </a:ext>
            </a:extLst>
          </p:cNvPr>
          <p:cNvSpPr txBox="1"/>
          <p:nvPr/>
        </p:nvSpPr>
        <p:spPr>
          <a:xfrm>
            <a:off x="78025" y="4106395"/>
            <a:ext cx="1553121" cy="36542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+26 mil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caminhões, máquinas e equipamentos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9" name="CaixaDeTexto 738">
            <a:extLst>
              <a:ext uri="{FF2B5EF4-FFF2-40B4-BE49-F238E27FC236}">
                <a16:creationId xmlns:a16="http://schemas.microsoft.com/office/drawing/2014/main" id="{803F41E3-0C1D-C155-88E9-835BFFF07FBD}"/>
              </a:ext>
            </a:extLst>
          </p:cNvPr>
          <p:cNvSpPr txBox="1"/>
          <p:nvPr/>
        </p:nvSpPr>
        <p:spPr>
          <a:xfrm>
            <a:off x="78025" y="4575173"/>
            <a:ext cx="1397384" cy="23339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+1 mil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clientes</a:t>
            </a:r>
          </a:p>
        </p:txBody>
      </p:sp>
      <p:sp>
        <p:nvSpPr>
          <p:cNvPr id="520" name="CaixaDeTexto 738">
            <a:extLst>
              <a:ext uri="{FF2B5EF4-FFF2-40B4-BE49-F238E27FC236}">
                <a16:creationId xmlns:a16="http://schemas.microsoft.com/office/drawing/2014/main" id="{BACFE850-92ED-F437-906E-0E733C81A2C5}"/>
              </a:ext>
            </a:extLst>
          </p:cNvPr>
          <p:cNvSpPr txBox="1"/>
          <p:nvPr/>
        </p:nvSpPr>
        <p:spPr>
          <a:xfrm>
            <a:off x="78025" y="4992647"/>
            <a:ext cx="1616022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+16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setores de atuação</a:t>
            </a:r>
          </a:p>
        </p:txBody>
      </p:sp>
      <p:sp>
        <p:nvSpPr>
          <p:cNvPr id="521" name="CaixaDeTexto 738">
            <a:extLst>
              <a:ext uri="{FF2B5EF4-FFF2-40B4-BE49-F238E27FC236}">
                <a16:creationId xmlns:a16="http://schemas.microsoft.com/office/drawing/2014/main" id="{3E456BBB-8EBD-39DE-B3BB-FEEF925B5531}"/>
              </a:ext>
            </a:extLst>
          </p:cNvPr>
          <p:cNvSpPr txBox="1"/>
          <p:nvPr/>
        </p:nvSpPr>
        <p:spPr>
          <a:xfrm>
            <a:off x="78025" y="5372034"/>
            <a:ext cx="1580875" cy="36542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+1,5 milhão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m² </a:t>
            </a:r>
            <a:b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área de armazenagem</a:t>
            </a:r>
          </a:p>
        </p:txBody>
      </p:sp>
      <p:sp>
        <p:nvSpPr>
          <p:cNvPr id="535" name="CaixaDeTexto 738">
            <a:extLst>
              <a:ext uri="{FF2B5EF4-FFF2-40B4-BE49-F238E27FC236}">
                <a16:creationId xmlns:a16="http://schemas.microsoft.com/office/drawing/2014/main" id="{C9DB24FB-25C2-74D9-4A53-446C190911EA}"/>
              </a:ext>
            </a:extLst>
          </p:cNvPr>
          <p:cNvSpPr txBox="1"/>
          <p:nvPr/>
        </p:nvSpPr>
        <p:spPr>
          <a:xfrm>
            <a:off x="78025" y="5882945"/>
            <a:ext cx="1402811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países </a:t>
            </a:r>
          </a:p>
        </p:txBody>
      </p:sp>
      <p:sp>
        <p:nvSpPr>
          <p:cNvPr id="536" name="CaixaDeTexto 762">
            <a:extLst>
              <a:ext uri="{FF2B5EF4-FFF2-40B4-BE49-F238E27FC236}">
                <a16:creationId xmlns:a16="http://schemas.microsoft.com/office/drawing/2014/main" id="{3B612C83-27BD-136F-5168-B7D963E4B5E2}"/>
              </a:ext>
            </a:extLst>
          </p:cNvPr>
          <p:cNvSpPr txBox="1"/>
          <p:nvPr/>
        </p:nvSpPr>
        <p:spPr>
          <a:xfrm>
            <a:off x="1596386" y="4106395"/>
            <a:ext cx="1517267" cy="37446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+257 mil</a:t>
            </a: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automóveis</a:t>
            </a:r>
          </a:p>
        </p:txBody>
      </p:sp>
      <p:sp>
        <p:nvSpPr>
          <p:cNvPr id="541" name="CaixaDeTexto 762">
            <a:extLst>
              <a:ext uri="{FF2B5EF4-FFF2-40B4-BE49-F238E27FC236}">
                <a16:creationId xmlns:a16="http://schemas.microsoft.com/office/drawing/2014/main" id="{92BD4E54-E4AB-F125-D55C-80EFB914CB24}"/>
              </a:ext>
            </a:extLst>
          </p:cNvPr>
          <p:cNvSpPr txBox="1"/>
          <p:nvPr/>
        </p:nvSpPr>
        <p:spPr>
          <a:xfrm>
            <a:off x="1596386" y="4575173"/>
            <a:ext cx="1394070" cy="240066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261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lojas RAC</a:t>
            </a:r>
          </a:p>
        </p:txBody>
      </p:sp>
      <p:sp>
        <p:nvSpPr>
          <p:cNvPr id="542" name="CaixaDeTexto 762">
            <a:extLst>
              <a:ext uri="{FF2B5EF4-FFF2-40B4-BE49-F238E27FC236}">
                <a16:creationId xmlns:a16="http://schemas.microsoft.com/office/drawing/2014/main" id="{A51A41B7-111C-D024-067B-3D64216399E8}"/>
              </a:ext>
            </a:extLst>
          </p:cNvPr>
          <p:cNvSpPr txBox="1"/>
          <p:nvPr/>
        </p:nvSpPr>
        <p:spPr>
          <a:xfrm>
            <a:off x="1596386" y="4992647"/>
            <a:ext cx="1589347" cy="240066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93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lojas seminovos</a:t>
            </a:r>
          </a:p>
        </p:txBody>
      </p:sp>
      <p:sp>
        <p:nvSpPr>
          <p:cNvPr id="545" name="CaixaDeTexto 762">
            <a:extLst>
              <a:ext uri="{FF2B5EF4-FFF2-40B4-BE49-F238E27FC236}">
                <a16:creationId xmlns:a16="http://schemas.microsoft.com/office/drawing/2014/main" id="{655BC8E8-720B-EF6C-CD4F-ADA7B80221AF}"/>
              </a:ext>
            </a:extLst>
          </p:cNvPr>
          <p:cNvSpPr txBox="1"/>
          <p:nvPr/>
        </p:nvSpPr>
        <p:spPr>
          <a:xfrm>
            <a:off x="1596386" y="5372034"/>
            <a:ext cx="1614560" cy="387863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meses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meses (Idade média RAC e GTF)</a:t>
            </a:r>
          </a:p>
        </p:txBody>
      </p:sp>
      <p:pic>
        <p:nvPicPr>
          <p:cNvPr id="546" name="Picture 203">
            <a:hlinkClick r:id="" action="ppaction://noaction"/>
            <a:extLst>
              <a:ext uri="{FF2B5EF4-FFF2-40B4-BE49-F238E27FC236}">
                <a16:creationId xmlns:a16="http://schemas.microsoft.com/office/drawing/2014/main" id="{F6944B19-8F62-04D3-84D8-B404268EB2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245" y="3293448"/>
            <a:ext cx="737446" cy="137413"/>
          </a:xfrm>
          <a:prstGeom prst="rect">
            <a:avLst/>
          </a:prstGeom>
        </p:spPr>
      </p:pic>
      <p:pic>
        <p:nvPicPr>
          <p:cNvPr id="547" name="Imagem 324">
            <a:hlinkClick r:id="" action="ppaction://noaction"/>
            <a:extLst>
              <a:ext uri="{FF2B5EF4-FFF2-40B4-BE49-F238E27FC236}">
                <a16:creationId xmlns:a16="http://schemas.microsoft.com/office/drawing/2014/main" id="{95F9F883-EE84-CAE9-717D-FFE98E1E27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6097" y="3205093"/>
            <a:ext cx="361202" cy="282718"/>
          </a:xfrm>
          <a:prstGeom prst="rect">
            <a:avLst/>
          </a:prstGeom>
        </p:spPr>
      </p:pic>
      <p:pic>
        <p:nvPicPr>
          <p:cNvPr id="548" name="Picture 209">
            <a:hlinkClick r:id="" action="ppaction://noaction"/>
            <a:extLst>
              <a:ext uri="{FF2B5EF4-FFF2-40B4-BE49-F238E27FC236}">
                <a16:creationId xmlns:a16="http://schemas.microsoft.com/office/drawing/2014/main" id="{16082C30-CD0C-0CA6-9680-98B88B48F4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08" y="3186903"/>
            <a:ext cx="676895" cy="319576"/>
          </a:xfrm>
          <a:prstGeom prst="rect">
            <a:avLst/>
          </a:prstGeom>
          <a:solidFill>
            <a:srgbClr val="58595B"/>
          </a:solidFill>
        </p:spPr>
      </p:pic>
      <p:sp>
        <p:nvSpPr>
          <p:cNvPr id="549" name="CaixaDeTexto 809">
            <a:extLst>
              <a:ext uri="{FF2B5EF4-FFF2-40B4-BE49-F238E27FC236}">
                <a16:creationId xmlns:a16="http://schemas.microsoft.com/office/drawing/2014/main" id="{3A70AF98-4267-D505-7AAF-1A7456E17374}"/>
              </a:ext>
            </a:extLst>
          </p:cNvPr>
          <p:cNvSpPr txBox="1"/>
          <p:nvPr/>
        </p:nvSpPr>
        <p:spPr>
          <a:xfrm>
            <a:off x="3097302" y="4103768"/>
            <a:ext cx="1544965" cy="387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+55 mil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caminhões, máquinas e equipamentos</a:t>
            </a:r>
          </a:p>
        </p:txBody>
      </p:sp>
      <p:sp>
        <p:nvSpPr>
          <p:cNvPr id="550" name="CaixaDeTexto 809">
            <a:extLst>
              <a:ext uri="{FF2B5EF4-FFF2-40B4-BE49-F238E27FC236}">
                <a16:creationId xmlns:a16="http://schemas.microsoft.com/office/drawing/2014/main" id="{D1D09964-B2FB-BE6E-B937-A50501170A5E}"/>
              </a:ext>
            </a:extLst>
          </p:cNvPr>
          <p:cNvSpPr txBox="1"/>
          <p:nvPr/>
        </p:nvSpPr>
        <p:spPr>
          <a:xfrm>
            <a:off x="3097302" y="4575173"/>
            <a:ext cx="1458864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lojas de seminovos</a:t>
            </a:r>
          </a:p>
        </p:txBody>
      </p:sp>
      <p:sp>
        <p:nvSpPr>
          <p:cNvPr id="139" name="CaixaDeTexto 809">
            <a:extLst>
              <a:ext uri="{FF2B5EF4-FFF2-40B4-BE49-F238E27FC236}">
                <a16:creationId xmlns:a16="http://schemas.microsoft.com/office/drawing/2014/main" id="{CA055685-7644-87C8-9FCE-C2D6D8C1283C}"/>
              </a:ext>
            </a:extLst>
          </p:cNvPr>
          <p:cNvSpPr txBox="1"/>
          <p:nvPr/>
        </p:nvSpPr>
        <p:spPr>
          <a:xfrm>
            <a:off x="4609926" y="4106395"/>
            <a:ext cx="11101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35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marcas</a:t>
            </a:r>
          </a:p>
        </p:txBody>
      </p:sp>
      <p:sp>
        <p:nvSpPr>
          <p:cNvPr id="140" name="CaixaDeTexto 809">
            <a:extLst>
              <a:ext uri="{FF2B5EF4-FFF2-40B4-BE49-F238E27FC236}">
                <a16:creationId xmlns:a16="http://schemas.microsoft.com/office/drawing/2014/main" id="{D8EF5976-4D0D-394D-3032-840E27BF2C21}"/>
              </a:ext>
            </a:extLst>
          </p:cNvPr>
          <p:cNvSpPr txBox="1"/>
          <p:nvPr/>
        </p:nvSpPr>
        <p:spPr>
          <a:xfrm>
            <a:off x="4609925" y="4416730"/>
            <a:ext cx="11790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192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lojas</a:t>
            </a:r>
          </a:p>
        </p:txBody>
      </p:sp>
      <p:sp>
        <p:nvSpPr>
          <p:cNvPr id="141" name="CaixaDeTexto 809">
            <a:extLst>
              <a:ext uri="{FF2B5EF4-FFF2-40B4-BE49-F238E27FC236}">
                <a16:creationId xmlns:a16="http://schemas.microsoft.com/office/drawing/2014/main" id="{A2550791-3BAF-C896-F304-10B3B90788C6}"/>
              </a:ext>
            </a:extLst>
          </p:cNvPr>
          <p:cNvSpPr txBox="1"/>
          <p:nvPr/>
        </p:nvSpPr>
        <p:spPr>
          <a:xfrm>
            <a:off x="4609925" y="4727065"/>
            <a:ext cx="12451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12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</a:p>
        </p:txBody>
      </p:sp>
      <p:sp>
        <p:nvSpPr>
          <p:cNvPr id="142" name="CaixaDeTexto 947">
            <a:extLst>
              <a:ext uri="{FF2B5EF4-FFF2-40B4-BE49-F238E27FC236}">
                <a16:creationId xmlns:a16="http://schemas.microsoft.com/office/drawing/2014/main" id="{AA0E1BE6-51DB-1527-C956-A849C3E1BCCE}"/>
              </a:ext>
            </a:extLst>
          </p:cNvPr>
          <p:cNvSpPr txBox="1"/>
          <p:nvPr/>
        </p:nvSpPr>
        <p:spPr>
          <a:xfrm>
            <a:off x="6116295" y="4553534"/>
            <a:ext cx="1564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 Rodovias:               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+891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km de extensão</a:t>
            </a:r>
            <a:endParaRPr kumimoji="0" lang="pt-BR" sz="9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CaixaDeTexto 675">
            <a:extLst>
              <a:ext uri="{FF2B5EF4-FFF2-40B4-BE49-F238E27FC236}">
                <a16:creationId xmlns:a16="http://schemas.microsoft.com/office/drawing/2014/main" id="{98781544-2F89-E4B0-63FF-F4A156C5FFA4}"/>
              </a:ext>
            </a:extLst>
          </p:cNvPr>
          <p:cNvSpPr txBox="1"/>
          <p:nvPr/>
        </p:nvSpPr>
        <p:spPr>
          <a:xfrm>
            <a:off x="9191455" y="4684098"/>
            <a:ext cx="1535614" cy="584775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R$ 277 mm</a:t>
            </a:r>
            <a:b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receita de intermediação financeira no 1T25 UDM</a:t>
            </a:r>
          </a:p>
        </p:txBody>
      </p:sp>
      <p:sp>
        <p:nvSpPr>
          <p:cNvPr id="144" name="CaixaDeTexto 675">
            <a:extLst>
              <a:ext uri="{FF2B5EF4-FFF2-40B4-BE49-F238E27FC236}">
                <a16:creationId xmlns:a16="http://schemas.microsoft.com/office/drawing/2014/main" id="{03F9893F-1D7C-768A-4F9C-B67CEB64EA1E}"/>
              </a:ext>
            </a:extLst>
          </p:cNvPr>
          <p:cNvSpPr txBox="1"/>
          <p:nvPr/>
        </p:nvSpPr>
        <p:spPr>
          <a:xfrm>
            <a:off x="9191454" y="4106395"/>
            <a:ext cx="1477661" cy="43088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R$ 2,0 bi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carteira no 1T25</a:t>
            </a:r>
          </a:p>
        </p:txBody>
      </p:sp>
      <p:sp>
        <p:nvSpPr>
          <p:cNvPr id="145" name="CaixaDeTexto 713">
            <a:extLst>
              <a:ext uri="{FF2B5EF4-FFF2-40B4-BE49-F238E27FC236}">
                <a16:creationId xmlns:a16="http://schemas.microsoft.com/office/drawing/2014/main" id="{A4C812DB-BD4F-3253-BA9F-D23B2C53C420}"/>
              </a:ext>
            </a:extLst>
          </p:cNvPr>
          <p:cNvSpPr txBox="1"/>
          <p:nvPr/>
        </p:nvSpPr>
        <p:spPr>
          <a:xfrm>
            <a:off x="10704969" y="4106395"/>
            <a:ext cx="1086291" cy="276999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+28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clientes</a:t>
            </a:r>
          </a:p>
        </p:txBody>
      </p:sp>
      <p:sp>
        <p:nvSpPr>
          <p:cNvPr id="146" name="CaixaDeTexto 713">
            <a:extLst>
              <a:ext uri="{FF2B5EF4-FFF2-40B4-BE49-F238E27FC236}">
                <a16:creationId xmlns:a16="http://schemas.microsoft.com/office/drawing/2014/main" id="{E3E4A370-20AD-BD79-398D-2D7086A530FA}"/>
              </a:ext>
            </a:extLst>
          </p:cNvPr>
          <p:cNvSpPr txBox="1"/>
          <p:nvPr/>
        </p:nvSpPr>
        <p:spPr>
          <a:xfrm>
            <a:off x="10704969" y="5132945"/>
            <a:ext cx="1184807" cy="276999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+4,6 mil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frota</a:t>
            </a:r>
          </a:p>
        </p:txBody>
      </p:sp>
      <p:sp>
        <p:nvSpPr>
          <p:cNvPr id="147" name="CaixaDeTexto 713">
            <a:extLst>
              <a:ext uri="{FF2B5EF4-FFF2-40B4-BE49-F238E27FC236}">
                <a16:creationId xmlns:a16="http://schemas.microsoft.com/office/drawing/2014/main" id="{23E09DA1-9CD9-FFE6-DCB1-E8BC48EC6338}"/>
              </a:ext>
            </a:extLst>
          </p:cNvPr>
          <p:cNvSpPr txBox="1"/>
          <p:nvPr/>
        </p:nvSpPr>
        <p:spPr>
          <a:xfrm>
            <a:off x="10704969" y="4619670"/>
            <a:ext cx="1081842" cy="276999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+54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contratos</a:t>
            </a:r>
          </a:p>
        </p:txBody>
      </p:sp>
      <p:sp>
        <p:nvSpPr>
          <p:cNvPr id="148" name="CaixaDeTexto 713">
            <a:extLst>
              <a:ext uri="{FF2B5EF4-FFF2-40B4-BE49-F238E27FC236}">
                <a16:creationId xmlns:a16="http://schemas.microsoft.com/office/drawing/2014/main" id="{3C6F5FE2-5A9D-FFA1-5E9D-8F2F4C0B4129}"/>
              </a:ext>
            </a:extLst>
          </p:cNvPr>
          <p:cNvSpPr txBox="1"/>
          <p:nvPr/>
        </p:nvSpPr>
        <p:spPr>
          <a:xfrm>
            <a:off x="10704969" y="5646220"/>
            <a:ext cx="1529431" cy="415498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+1,8 mm/ano </a:t>
            </a:r>
            <a:r>
              <a:rPr kumimoji="0" lang="pt-BR" sz="8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passageiros transportados</a:t>
            </a:r>
          </a:p>
        </p:txBody>
      </p:sp>
      <p:pic>
        <p:nvPicPr>
          <p:cNvPr id="149" name="Imagem 1512" descr="Texto&#10;&#10;Descrição gerada automaticamente">
            <a:extLst>
              <a:ext uri="{FF2B5EF4-FFF2-40B4-BE49-F238E27FC236}">
                <a16:creationId xmlns:a16="http://schemas.microsoft.com/office/drawing/2014/main" id="{9B193343-09FB-1A10-0614-6C973E0514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4652" y="3212505"/>
            <a:ext cx="611706" cy="245942"/>
          </a:xfrm>
          <a:prstGeom prst="rect">
            <a:avLst/>
          </a:prstGeom>
        </p:spPr>
      </p:pic>
      <p:cxnSp>
        <p:nvCxnSpPr>
          <p:cNvPr id="150" name="Conector reto 888">
            <a:extLst>
              <a:ext uri="{FF2B5EF4-FFF2-40B4-BE49-F238E27FC236}">
                <a16:creationId xmlns:a16="http://schemas.microsoft.com/office/drawing/2014/main" id="{C81BF1C6-55BC-4704-D1FA-50B9A3A66474}"/>
              </a:ext>
            </a:extLst>
          </p:cNvPr>
          <p:cNvCxnSpPr>
            <a:cxnSpLocks/>
          </p:cNvCxnSpPr>
          <p:nvPr/>
        </p:nvCxnSpPr>
        <p:spPr>
          <a:xfrm>
            <a:off x="195541" y="4523494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888">
            <a:extLst>
              <a:ext uri="{FF2B5EF4-FFF2-40B4-BE49-F238E27FC236}">
                <a16:creationId xmlns:a16="http://schemas.microsoft.com/office/drawing/2014/main" id="{EC2CFA85-063E-AAF7-EBA0-E886275CD96B}"/>
              </a:ext>
            </a:extLst>
          </p:cNvPr>
          <p:cNvCxnSpPr>
            <a:cxnSpLocks/>
          </p:cNvCxnSpPr>
          <p:nvPr/>
        </p:nvCxnSpPr>
        <p:spPr>
          <a:xfrm>
            <a:off x="195541" y="4903943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888">
            <a:extLst>
              <a:ext uri="{FF2B5EF4-FFF2-40B4-BE49-F238E27FC236}">
                <a16:creationId xmlns:a16="http://schemas.microsoft.com/office/drawing/2014/main" id="{212A4145-442A-FFEF-8CB7-B60AA96BE708}"/>
              </a:ext>
            </a:extLst>
          </p:cNvPr>
          <p:cNvCxnSpPr>
            <a:cxnSpLocks/>
          </p:cNvCxnSpPr>
          <p:nvPr/>
        </p:nvCxnSpPr>
        <p:spPr>
          <a:xfrm>
            <a:off x="195541" y="5279996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888">
            <a:extLst>
              <a:ext uri="{FF2B5EF4-FFF2-40B4-BE49-F238E27FC236}">
                <a16:creationId xmlns:a16="http://schemas.microsoft.com/office/drawing/2014/main" id="{85DFE270-C6A8-076B-D360-D79050B17071}"/>
              </a:ext>
            </a:extLst>
          </p:cNvPr>
          <p:cNvCxnSpPr/>
          <p:nvPr/>
        </p:nvCxnSpPr>
        <p:spPr>
          <a:xfrm>
            <a:off x="195541" y="5810200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888">
            <a:extLst>
              <a:ext uri="{FF2B5EF4-FFF2-40B4-BE49-F238E27FC236}">
                <a16:creationId xmlns:a16="http://schemas.microsoft.com/office/drawing/2014/main" id="{9FADCDA1-06F4-11E0-F46E-5E762092276B}"/>
              </a:ext>
            </a:extLst>
          </p:cNvPr>
          <p:cNvCxnSpPr>
            <a:cxnSpLocks/>
          </p:cNvCxnSpPr>
          <p:nvPr/>
        </p:nvCxnSpPr>
        <p:spPr>
          <a:xfrm>
            <a:off x="1721166" y="4523494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888">
            <a:extLst>
              <a:ext uri="{FF2B5EF4-FFF2-40B4-BE49-F238E27FC236}">
                <a16:creationId xmlns:a16="http://schemas.microsoft.com/office/drawing/2014/main" id="{F78B213A-4E17-DC69-F979-E96078B65874}"/>
              </a:ext>
            </a:extLst>
          </p:cNvPr>
          <p:cNvCxnSpPr>
            <a:cxnSpLocks/>
          </p:cNvCxnSpPr>
          <p:nvPr/>
        </p:nvCxnSpPr>
        <p:spPr>
          <a:xfrm>
            <a:off x="1721166" y="4903943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to 888">
            <a:extLst>
              <a:ext uri="{FF2B5EF4-FFF2-40B4-BE49-F238E27FC236}">
                <a16:creationId xmlns:a16="http://schemas.microsoft.com/office/drawing/2014/main" id="{F97F4B42-C6AC-F22C-5404-16FD4A8BCC77}"/>
              </a:ext>
            </a:extLst>
          </p:cNvPr>
          <p:cNvCxnSpPr>
            <a:cxnSpLocks/>
          </p:cNvCxnSpPr>
          <p:nvPr/>
        </p:nvCxnSpPr>
        <p:spPr>
          <a:xfrm>
            <a:off x="1721166" y="5279996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to 888">
            <a:extLst>
              <a:ext uri="{FF2B5EF4-FFF2-40B4-BE49-F238E27FC236}">
                <a16:creationId xmlns:a16="http://schemas.microsoft.com/office/drawing/2014/main" id="{F75EDDE7-EE72-F744-B460-8E85F1870139}"/>
              </a:ext>
            </a:extLst>
          </p:cNvPr>
          <p:cNvCxnSpPr>
            <a:cxnSpLocks/>
          </p:cNvCxnSpPr>
          <p:nvPr/>
        </p:nvCxnSpPr>
        <p:spPr>
          <a:xfrm>
            <a:off x="3203679" y="4523494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to 888">
            <a:extLst>
              <a:ext uri="{FF2B5EF4-FFF2-40B4-BE49-F238E27FC236}">
                <a16:creationId xmlns:a16="http://schemas.microsoft.com/office/drawing/2014/main" id="{FAED8AF3-6E4B-18E5-7B4E-6DA1DA0F778B}"/>
              </a:ext>
            </a:extLst>
          </p:cNvPr>
          <p:cNvCxnSpPr>
            <a:cxnSpLocks/>
          </p:cNvCxnSpPr>
          <p:nvPr/>
        </p:nvCxnSpPr>
        <p:spPr>
          <a:xfrm>
            <a:off x="4716972" y="4384673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to 888">
            <a:extLst>
              <a:ext uri="{FF2B5EF4-FFF2-40B4-BE49-F238E27FC236}">
                <a16:creationId xmlns:a16="http://schemas.microsoft.com/office/drawing/2014/main" id="{EEA4B395-0E80-5945-6CCA-79250C5E8C31}"/>
              </a:ext>
            </a:extLst>
          </p:cNvPr>
          <p:cNvCxnSpPr>
            <a:cxnSpLocks/>
          </p:cNvCxnSpPr>
          <p:nvPr/>
        </p:nvCxnSpPr>
        <p:spPr>
          <a:xfrm>
            <a:off x="4716972" y="4695008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to 888">
            <a:extLst>
              <a:ext uri="{FF2B5EF4-FFF2-40B4-BE49-F238E27FC236}">
                <a16:creationId xmlns:a16="http://schemas.microsoft.com/office/drawing/2014/main" id="{1CB812B2-28E2-7B7A-960B-7E09D8F75078}"/>
              </a:ext>
            </a:extLst>
          </p:cNvPr>
          <p:cNvCxnSpPr>
            <a:cxnSpLocks/>
          </p:cNvCxnSpPr>
          <p:nvPr/>
        </p:nvCxnSpPr>
        <p:spPr>
          <a:xfrm>
            <a:off x="6269058" y="4541967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to 888">
            <a:extLst>
              <a:ext uri="{FF2B5EF4-FFF2-40B4-BE49-F238E27FC236}">
                <a16:creationId xmlns:a16="http://schemas.microsoft.com/office/drawing/2014/main" id="{45007AAA-F0F3-CFB7-33BB-3167DF424C41}"/>
              </a:ext>
            </a:extLst>
          </p:cNvPr>
          <p:cNvCxnSpPr>
            <a:cxnSpLocks/>
          </p:cNvCxnSpPr>
          <p:nvPr/>
        </p:nvCxnSpPr>
        <p:spPr>
          <a:xfrm>
            <a:off x="9231641" y="4582945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 reto 888">
            <a:extLst>
              <a:ext uri="{FF2B5EF4-FFF2-40B4-BE49-F238E27FC236}">
                <a16:creationId xmlns:a16="http://schemas.microsoft.com/office/drawing/2014/main" id="{E1887F85-DF8D-39D5-AA2D-4A1B4219BBC8}"/>
              </a:ext>
            </a:extLst>
          </p:cNvPr>
          <p:cNvCxnSpPr>
            <a:cxnSpLocks/>
          </p:cNvCxnSpPr>
          <p:nvPr/>
        </p:nvCxnSpPr>
        <p:spPr>
          <a:xfrm>
            <a:off x="9231641" y="5385850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ector reto 888">
            <a:extLst>
              <a:ext uri="{FF2B5EF4-FFF2-40B4-BE49-F238E27FC236}">
                <a16:creationId xmlns:a16="http://schemas.microsoft.com/office/drawing/2014/main" id="{E6BF3BCE-8415-7ACD-A9E2-3369AE962243}"/>
              </a:ext>
            </a:extLst>
          </p:cNvPr>
          <p:cNvCxnSpPr>
            <a:cxnSpLocks/>
          </p:cNvCxnSpPr>
          <p:nvPr/>
        </p:nvCxnSpPr>
        <p:spPr>
          <a:xfrm>
            <a:off x="10778291" y="4501532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reto 888">
            <a:extLst>
              <a:ext uri="{FF2B5EF4-FFF2-40B4-BE49-F238E27FC236}">
                <a16:creationId xmlns:a16="http://schemas.microsoft.com/office/drawing/2014/main" id="{434593AB-4DE4-F81B-19AE-1DAABA793A11}"/>
              </a:ext>
            </a:extLst>
          </p:cNvPr>
          <p:cNvCxnSpPr>
            <a:cxnSpLocks/>
          </p:cNvCxnSpPr>
          <p:nvPr/>
        </p:nvCxnSpPr>
        <p:spPr>
          <a:xfrm>
            <a:off x="10778291" y="5014807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ector reto 888">
            <a:extLst>
              <a:ext uri="{FF2B5EF4-FFF2-40B4-BE49-F238E27FC236}">
                <a16:creationId xmlns:a16="http://schemas.microsoft.com/office/drawing/2014/main" id="{F7512EBF-7215-04A2-516A-490B34EAD18D}"/>
              </a:ext>
            </a:extLst>
          </p:cNvPr>
          <p:cNvCxnSpPr>
            <a:cxnSpLocks/>
          </p:cNvCxnSpPr>
          <p:nvPr/>
        </p:nvCxnSpPr>
        <p:spPr>
          <a:xfrm>
            <a:off x="10778291" y="5528082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aixaDeTexto 18">
            <a:extLst>
              <a:ext uri="{FF2B5EF4-FFF2-40B4-BE49-F238E27FC236}">
                <a16:creationId xmlns:a16="http://schemas.microsoft.com/office/drawing/2014/main" id="{C7711240-E301-3B07-D549-B5ACB7F79B12}"/>
              </a:ext>
            </a:extLst>
          </p:cNvPr>
          <p:cNvSpPr txBox="1"/>
          <p:nvPr/>
        </p:nvSpPr>
        <p:spPr>
          <a:xfrm>
            <a:off x="75477" y="3148477"/>
            <a:ext cx="1446101" cy="427355"/>
          </a:xfrm>
          <a:prstGeom prst="roundRect">
            <a:avLst/>
          </a:prstGeom>
          <a:solidFill>
            <a:srgbClr val="E20917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2" descr="NOVO MERCADO">
            <a:hlinkClick r:id="" action="ppaction://noaction"/>
            <a:extLst>
              <a:ext uri="{FF2B5EF4-FFF2-40B4-BE49-F238E27FC236}">
                <a16:creationId xmlns:a16="http://schemas.microsoft.com/office/drawing/2014/main" id="{061E395C-1114-B81E-4979-6E36AD9C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38" y="2865405"/>
            <a:ext cx="214505" cy="1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CaixaDeTexto 790">
            <a:extLst>
              <a:ext uri="{FF2B5EF4-FFF2-40B4-BE49-F238E27FC236}">
                <a16:creationId xmlns:a16="http://schemas.microsoft.com/office/drawing/2014/main" id="{DF17B0CD-2763-B730-65DA-65B42F130721}"/>
              </a:ext>
            </a:extLst>
          </p:cNvPr>
          <p:cNvSpPr txBox="1"/>
          <p:nvPr/>
        </p:nvSpPr>
        <p:spPr>
          <a:xfrm>
            <a:off x="9078588" y="1333469"/>
            <a:ext cx="2111874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Consolidado – 1T25 Anualizado</a:t>
            </a:r>
          </a:p>
        </p:txBody>
      </p:sp>
      <p:sp>
        <p:nvSpPr>
          <p:cNvPr id="1033" name="Rectangle: Rounded Corners 323">
            <a:extLst>
              <a:ext uri="{FF2B5EF4-FFF2-40B4-BE49-F238E27FC236}">
                <a16:creationId xmlns:a16="http://schemas.microsoft.com/office/drawing/2014/main" id="{4EE189CB-F8F8-9443-A8D4-7021589A5BCC}"/>
              </a:ext>
            </a:extLst>
          </p:cNvPr>
          <p:cNvSpPr/>
          <p:nvPr/>
        </p:nvSpPr>
        <p:spPr>
          <a:xfrm>
            <a:off x="4951915" y="1982071"/>
            <a:ext cx="2319134" cy="719926"/>
          </a:xfrm>
          <a:prstGeom prst="roundRect">
            <a:avLst>
              <a:gd name="adj" fmla="val 12257"/>
            </a:avLst>
          </a:prstGeom>
          <a:solidFill>
            <a:srgbClr val="0014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34" name="Picture 2" descr="Logomarca Simpar">
            <a:extLst>
              <a:ext uri="{FF2B5EF4-FFF2-40B4-BE49-F238E27FC236}">
                <a16:creationId xmlns:a16="http://schemas.microsoft.com/office/drawing/2014/main" id="{25396822-D1F6-B777-55C0-41C666290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3917" y="2043875"/>
            <a:ext cx="2376358" cy="5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Connector: Elbow 19">
            <a:extLst>
              <a:ext uri="{FF2B5EF4-FFF2-40B4-BE49-F238E27FC236}">
                <a16:creationId xmlns:a16="http://schemas.microsoft.com/office/drawing/2014/main" id="{4789BD53-2020-9D78-6CF6-2C9761A70E70}"/>
              </a:ext>
            </a:extLst>
          </p:cNvPr>
          <p:cNvCxnSpPr>
            <a:stCxn id="1033" idx="2"/>
            <a:endCxn id="1030" idx="0"/>
          </p:cNvCxnSpPr>
          <p:nvPr/>
        </p:nvCxnSpPr>
        <p:spPr>
          <a:xfrm rot="5400000">
            <a:off x="3231765" y="268760"/>
            <a:ext cx="446480" cy="5312954"/>
          </a:xfrm>
          <a:prstGeom prst="bentConnector3">
            <a:avLst>
              <a:gd name="adj1" fmla="val 2952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or: Elbow 21">
            <a:extLst>
              <a:ext uri="{FF2B5EF4-FFF2-40B4-BE49-F238E27FC236}">
                <a16:creationId xmlns:a16="http://schemas.microsoft.com/office/drawing/2014/main" id="{7A2024BE-C023-D6A5-D406-EC113083B6D6}"/>
              </a:ext>
            </a:extLst>
          </p:cNvPr>
          <p:cNvCxnSpPr>
            <a:stCxn id="1033" idx="2"/>
            <a:endCxn id="31" idx="0"/>
          </p:cNvCxnSpPr>
          <p:nvPr/>
        </p:nvCxnSpPr>
        <p:spPr>
          <a:xfrm rot="5400000">
            <a:off x="3991015" y="1028010"/>
            <a:ext cx="446480" cy="3794455"/>
          </a:xfrm>
          <a:prstGeom prst="bentConnector3">
            <a:avLst>
              <a:gd name="adj1" fmla="val 2980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or: Elbow 23">
            <a:extLst>
              <a:ext uri="{FF2B5EF4-FFF2-40B4-BE49-F238E27FC236}">
                <a16:creationId xmlns:a16="http://schemas.microsoft.com/office/drawing/2014/main" id="{3CDB2F15-1B85-CA73-A520-C6599DA991C5}"/>
              </a:ext>
            </a:extLst>
          </p:cNvPr>
          <p:cNvCxnSpPr>
            <a:cxnSpLocks/>
            <a:stCxn id="1033" idx="2"/>
            <a:endCxn id="32" idx="0"/>
          </p:cNvCxnSpPr>
          <p:nvPr/>
        </p:nvCxnSpPr>
        <p:spPr>
          <a:xfrm rot="5400000">
            <a:off x="4746673" y="1783668"/>
            <a:ext cx="446480" cy="2283138"/>
          </a:xfrm>
          <a:prstGeom prst="bentConnector3">
            <a:avLst>
              <a:gd name="adj1" fmla="val 2980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Retângulo 64">
            <a:extLst>
              <a:ext uri="{FF2B5EF4-FFF2-40B4-BE49-F238E27FC236}">
                <a16:creationId xmlns:a16="http://schemas.microsoft.com/office/drawing/2014/main" id="{E5839CCD-5A0E-641D-8C27-D518079964F5}"/>
              </a:ext>
            </a:extLst>
          </p:cNvPr>
          <p:cNvSpPr/>
          <p:nvPr/>
        </p:nvSpPr>
        <p:spPr>
          <a:xfrm>
            <a:off x="465284" y="2856203"/>
            <a:ext cx="339414" cy="173595"/>
          </a:xfrm>
          <a:prstGeom prst="rect">
            <a:avLst/>
          </a:prstGeom>
        </p:spPr>
        <p:txBody>
          <a:bodyPr wrap="square" lIns="24998" tIns="24998" rIns="0" bIns="24998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6D727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28,1%</a:t>
            </a:r>
          </a:p>
        </p:txBody>
      </p:sp>
      <p:sp>
        <p:nvSpPr>
          <p:cNvPr id="1039" name="Retângulo 64">
            <a:extLst>
              <a:ext uri="{FF2B5EF4-FFF2-40B4-BE49-F238E27FC236}">
                <a16:creationId xmlns:a16="http://schemas.microsoft.com/office/drawing/2014/main" id="{B84DAD76-EFFA-ED52-B9BB-08EF0C00688E}"/>
              </a:ext>
            </a:extLst>
          </p:cNvPr>
          <p:cNvSpPr/>
          <p:nvPr/>
        </p:nvSpPr>
        <p:spPr>
          <a:xfrm>
            <a:off x="1974942" y="2856203"/>
            <a:ext cx="339414" cy="173595"/>
          </a:xfrm>
          <a:prstGeom prst="rect">
            <a:avLst/>
          </a:prstGeom>
        </p:spPr>
        <p:txBody>
          <a:bodyPr wrap="square" lIns="24998" tIns="24998" rIns="0" bIns="24998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6D727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35,0%</a:t>
            </a:r>
          </a:p>
        </p:txBody>
      </p:sp>
      <p:sp>
        <p:nvSpPr>
          <p:cNvPr id="1040" name="Retângulo 64">
            <a:extLst>
              <a:ext uri="{FF2B5EF4-FFF2-40B4-BE49-F238E27FC236}">
                <a16:creationId xmlns:a16="http://schemas.microsoft.com/office/drawing/2014/main" id="{538B8290-97C7-BB50-3D83-8CCD85BB3665}"/>
              </a:ext>
            </a:extLst>
          </p:cNvPr>
          <p:cNvSpPr/>
          <p:nvPr/>
        </p:nvSpPr>
        <p:spPr>
          <a:xfrm>
            <a:off x="3500749" y="2856203"/>
            <a:ext cx="339414" cy="173595"/>
          </a:xfrm>
          <a:prstGeom prst="rect">
            <a:avLst/>
          </a:prstGeom>
        </p:spPr>
        <p:txBody>
          <a:bodyPr wrap="square" lIns="24998" tIns="24998" rIns="0" bIns="24998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6D727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38,7%</a:t>
            </a:r>
          </a:p>
        </p:txBody>
      </p:sp>
      <p:pic>
        <p:nvPicPr>
          <p:cNvPr id="1041" name="Picture 2" descr="NOVO MERCADO">
            <a:hlinkClick r:id="" action="ppaction://noaction"/>
            <a:extLst>
              <a:ext uri="{FF2B5EF4-FFF2-40B4-BE49-F238E27FC236}">
                <a16:creationId xmlns:a16="http://schemas.microsoft.com/office/drawing/2014/main" id="{DE6AF9BF-D80C-796A-4943-653DDF7C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956" y="2865405"/>
            <a:ext cx="214505" cy="1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" descr="NOVO MERCADO">
            <a:hlinkClick r:id="" action="ppaction://noaction"/>
            <a:extLst>
              <a:ext uri="{FF2B5EF4-FFF2-40B4-BE49-F238E27FC236}">
                <a16:creationId xmlns:a16="http://schemas.microsoft.com/office/drawing/2014/main" id="{FCE1B8A6-033B-86A7-5E86-F9DCFC56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654" y="2865405"/>
            <a:ext cx="214505" cy="1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Imagem 11" descr="Logotipo&#10;&#10;Descrição gerada automaticamente">
            <a:hlinkClick r:id="" action="ppaction://noaction"/>
            <a:extLst>
              <a:ext uri="{FF2B5EF4-FFF2-40B4-BE49-F238E27FC236}">
                <a16:creationId xmlns:a16="http://schemas.microsoft.com/office/drawing/2014/main" id="{A08398F1-D0CE-ABFF-078D-44D61419CA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20917"/>
              </a:clrFrom>
              <a:clrTo>
                <a:srgbClr val="E209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94" y="3160462"/>
            <a:ext cx="653866" cy="403384"/>
          </a:xfrm>
          <a:prstGeom prst="rect">
            <a:avLst/>
          </a:prstGeom>
          <a:solidFill>
            <a:srgbClr val="E20917"/>
          </a:solidFill>
          <a:ln w="12700">
            <a:noFill/>
          </a:ln>
        </p:spPr>
      </p:pic>
      <p:pic>
        <p:nvPicPr>
          <p:cNvPr id="1044" name="Picture 567">
            <a:hlinkClick r:id="" action="ppaction://noaction"/>
            <a:extLst>
              <a:ext uri="{FF2B5EF4-FFF2-40B4-BE49-F238E27FC236}">
                <a16:creationId xmlns:a16="http://schemas.microsoft.com/office/drawing/2014/main" id="{C6AFCA4F-66C9-96F0-4E4E-5CAD4D0E1FC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F57921"/>
              </a:clrFrom>
              <a:clrTo>
                <a:srgbClr val="F579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163" y="3259602"/>
            <a:ext cx="624206" cy="205105"/>
          </a:xfrm>
          <a:prstGeom prst="rect">
            <a:avLst/>
          </a:prstGeom>
        </p:spPr>
      </p:pic>
      <p:pic>
        <p:nvPicPr>
          <p:cNvPr id="1045" name="Imagem 64" descr="Uma imagem contendo texto, desenho&#10;&#10;Descrição gerada automaticamente">
            <a:hlinkClick r:id="" action="ppaction://noaction"/>
            <a:extLst>
              <a:ext uri="{FF2B5EF4-FFF2-40B4-BE49-F238E27FC236}">
                <a16:creationId xmlns:a16="http://schemas.microsoft.com/office/drawing/2014/main" id="{50EEF80B-AD18-5371-E103-1BDE7365544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clrChange>
              <a:clrFrom>
                <a:srgbClr val="C4171D"/>
              </a:clrFrom>
              <a:clrTo>
                <a:srgbClr val="C417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409" y="3230247"/>
            <a:ext cx="318655" cy="263814"/>
          </a:xfrm>
          <a:prstGeom prst="rect">
            <a:avLst/>
          </a:prstGeom>
        </p:spPr>
      </p:pic>
      <p:grpSp>
        <p:nvGrpSpPr>
          <p:cNvPr id="1046" name="Google Shape;10370;p65">
            <a:extLst>
              <a:ext uri="{FF2B5EF4-FFF2-40B4-BE49-F238E27FC236}">
                <a16:creationId xmlns:a16="http://schemas.microsoft.com/office/drawing/2014/main" id="{64AD865B-7F6D-3313-31B2-0A5458D6B0ED}"/>
              </a:ext>
            </a:extLst>
          </p:cNvPr>
          <p:cNvGrpSpPr/>
          <p:nvPr/>
        </p:nvGrpSpPr>
        <p:grpSpPr>
          <a:xfrm>
            <a:off x="8616589" y="1790940"/>
            <a:ext cx="289219" cy="406479"/>
            <a:chOff x="3151825" y="2465806"/>
            <a:chExt cx="235746" cy="311146"/>
          </a:xfrm>
          <a:solidFill>
            <a:schemeClr val="bg1"/>
          </a:solidFill>
        </p:grpSpPr>
        <p:sp>
          <p:nvSpPr>
            <p:cNvPr id="1047" name="Google Shape;10371;p65">
              <a:extLst>
                <a:ext uri="{FF2B5EF4-FFF2-40B4-BE49-F238E27FC236}">
                  <a16:creationId xmlns:a16="http://schemas.microsoft.com/office/drawing/2014/main" id="{83C5EBBC-7091-6791-21A3-4CAE2C616997}"/>
                </a:ext>
              </a:extLst>
            </p:cNvPr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372;p65">
              <a:extLst>
                <a:ext uri="{FF2B5EF4-FFF2-40B4-BE49-F238E27FC236}">
                  <a16:creationId xmlns:a16="http://schemas.microsoft.com/office/drawing/2014/main" id="{934AC186-F53F-F9AE-F6E8-C3175D7C3A05}"/>
                </a:ext>
              </a:extLst>
            </p:cNvPr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373;p65">
              <a:extLst>
                <a:ext uri="{FF2B5EF4-FFF2-40B4-BE49-F238E27FC236}">
                  <a16:creationId xmlns:a16="http://schemas.microsoft.com/office/drawing/2014/main" id="{E41B6756-847E-AAE5-FC73-FA43701C031B}"/>
                </a:ext>
              </a:extLst>
            </p:cNvPr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0" name="CaixaDeTexto 738">
            <a:extLst>
              <a:ext uri="{FF2B5EF4-FFF2-40B4-BE49-F238E27FC236}">
                <a16:creationId xmlns:a16="http://schemas.microsoft.com/office/drawing/2014/main" id="{6697BE01-0021-F6AF-70AD-C8C9463F9DA4}"/>
              </a:ext>
            </a:extLst>
          </p:cNvPr>
          <p:cNvSpPr txBox="1"/>
          <p:nvPr/>
        </p:nvSpPr>
        <p:spPr>
          <a:xfrm>
            <a:off x="78025" y="6179858"/>
            <a:ext cx="1642092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35 mil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51" name="Conector reto 888">
            <a:extLst>
              <a:ext uri="{FF2B5EF4-FFF2-40B4-BE49-F238E27FC236}">
                <a16:creationId xmlns:a16="http://schemas.microsoft.com/office/drawing/2014/main" id="{51769DE2-C693-CF25-0522-F7A1D7B405AC}"/>
              </a:ext>
            </a:extLst>
          </p:cNvPr>
          <p:cNvCxnSpPr/>
          <p:nvPr/>
        </p:nvCxnSpPr>
        <p:spPr>
          <a:xfrm>
            <a:off x="195541" y="6126824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CaixaDeTexto 738">
            <a:extLst>
              <a:ext uri="{FF2B5EF4-FFF2-40B4-BE49-F238E27FC236}">
                <a16:creationId xmlns:a16="http://schemas.microsoft.com/office/drawing/2014/main" id="{720604CA-38C0-7C5E-72C4-30F3EE5FC787}"/>
              </a:ext>
            </a:extLst>
          </p:cNvPr>
          <p:cNvSpPr txBox="1"/>
          <p:nvPr/>
        </p:nvSpPr>
        <p:spPr>
          <a:xfrm>
            <a:off x="1596386" y="5882945"/>
            <a:ext cx="1642092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6 mil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53" name="Conector reto 888">
            <a:extLst>
              <a:ext uri="{FF2B5EF4-FFF2-40B4-BE49-F238E27FC236}">
                <a16:creationId xmlns:a16="http://schemas.microsoft.com/office/drawing/2014/main" id="{6591CB1D-45C0-4C10-8CAE-8F839E609DFA}"/>
              </a:ext>
            </a:extLst>
          </p:cNvPr>
          <p:cNvCxnSpPr>
            <a:cxnSpLocks/>
          </p:cNvCxnSpPr>
          <p:nvPr/>
        </p:nvCxnSpPr>
        <p:spPr>
          <a:xfrm>
            <a:off x="1721166" y="5817964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Conector reto 888">
            <a:extLst>
              <a:ext uri="{FF2B5EF4-FFF2-40B4-BE49-F238E27FC236}">
                <a16:creationId xmlns:a16="http://schemas.microsoft.com/office/drawing/2014/main" id="{4CBA3AAD-6CA9-12E4-75F8-B7B5ECE2C80C}"/>
              </a:ext>
            </a:extLst>
          </p:cNvPr>
          <p:cNvCxnSpPr>
            <a:cxnSpLocks/>
          </p:cNvCxnSpPr>
          <p:nvPr/>
        </p:nvCxnSpPr>
        <p:spPr>
          <a:xfrm>
            <a:off x="3203679" y="4903943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CaixaDeTexto 738">
            <a:extLst>
              <a:ext uri="{FF2B5EF4-FFF2-40B4-BE49-F238E27FC236}">
                <a16:creationId xmlns:a16="http://schemas.microsoft.com/office/drawing/2014/main" id="{CBB43189-6CC0-8756-4E91-B7604D502559}"/>
              </a:ext>
            </a:extLst>
          </p:cNvPr>
          <p:cNvSpPr txBox="1"/>
          <p:nvPr/>
        </p:nvSpPr>
        <p:spPr>
          <a:xfrm>
            <a:off x="3116352" y="5025211"/>
            <a:ext cx="1642092" cy="36542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R$ 13,9 bi </a:t>
            </a:r>
          </a:p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backlog implantado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6" name="CaixaDeTexto 738">
            <a:extLst>
              <a:ext uri="{FF2B5EF4-FFF2-40B4-BE49-F238E27FC236}">
                <a16:creationId xmlns:a16="http://schemas.microsoft.com/office/drawing/2014/main" id="{25EEC2FD-F76F-A085-1811-1EDE4EBE0AF3}"/>
              </a:ext>
            </a:extLst>
          </p:cNvPr>
          <p:cNvSpPr txBox="1"/>
          <p:nvPr/>
        </p:nvSpPr>
        <p:spPr>
          <a:xfrm>
            <a:off x="4634309" y="5052643"/>
            <a:ext cx="1475794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5 mil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57" name="Conector reto 888">
            <a:extLst>
              <a:ext uri="{FF2B5EF4-FFF2-40B4-BE49-F238E27FC236}">
                <a16:creationId xmlns:a16="http://schemas.microsoft.com/office/drawing/2014/main" id="{959022B5-B81E-8154-05A5-0465F647CFDD}"/>
              </a:ext>
            </a:extLst>
          </p:cNvPr>
          <p:cNvCxnSpPr>
            <a:cxnSpLocks/>
          </p:cNvCxnSpPr>
          <p:nvPr/>
        </p:nvCxnSpPr>
        <p:spPr>
          <a:xfrm>
            <a:off x="4716972" y="5005343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CaixaDeTexto 738">
            <a:extLst>
              <a:ext uri="{FF2B5EF4-FFF2-40B4-BE49-F238E27FC236}">
                <a16:creationId xmlns:a16="http://schemas.microsoft.com/office/drawing/2014/main" id="{786FF8AC-D9B6-5643-2B53-832B29765334}"/>
              </a:ext>
            </a:extLst>
          </p:cNvPr>
          <p:cNvSpPr txBox="1"/>
          <p:nvPr/>
        </p:nvSpPr>
        <p:spPr>
          <a:xfrm>
            <a:off x="9191455" y="6179858"/>
            <a:ext cx="1642092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126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9" name="CaixaDeTexto 738">
            <a:extLst>
              <a:ext uri="{FF2B5EF4-FFF2-40B4-BE49-F238E27FC236}">
                <a16:creationId xmlns:a16="http://schemas.microsoft.com/office/drawing/2014/main" id="{6942E92C-2237-CB46-B481-629B625C7A9B}"/>
              </a:ext>
            </a:extLst>
          </p:cNvPr>
          <p:cNvSpPr txBox="1"/>
          <p:nvPr/>
        </p:nvSpPr>
        <p:spPr>
          <a:xfrm>
            <a:off x="10704969" y="6179858"/>
            <a:ext cx="1642092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3 mil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0" name="Conector reto 888">
            <a:extLst>
              <a:ext uri="{FF2B5EF4-FFF2-40B4-BE49-F238E27FC236}">
                <a16:creationId xmlns:a16="http://schemas.microsoft.com/office/drawing/2014/main" id="{A74E40FD-30D1-FA7C-F476-C6533C41E9EA}"/>
              </a:ext>
            </a:extLst>
          </p:cNvPr>
          <p:cNvCxnSpPr>
            <a:cxnSpLocks/>
          </p:cNvCxnSpPr>
          <p:nvPr/>
        </p:nvCxnSpPr>
        <p:spPr>
          <a:xfrm>
            <a:off x="9231641" y="6012856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ector reto 888">
            <a:extLst>
              <a:ext uri="{FF2B5EF4-FFF2-40B4-BE49-F238E27FC236}">
                <a16:creationId xmlns:a16="http://schemas.microsoft.com/office/drawing/2014/main" id="{594C6A6A-6314-E146-57A9-2DF6F0ECE816}"/>
              </a:ext>
            </a:extLst>
          </p:cNvPr>
          <p:cNvCxnSpPr>
            <a:cxnSpLocks/>
          </p:cNvCxnSpPr>
          <p:nvPr/>
        </p:nvCxnSpPr>
        <p:spPr>
          <a:xfrm>
            <a:off x="10778291" y="6134195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CaixaDeTexto 738">
            <a:extLst>
              <a:ext uri="{FF2B5EF4-FFF2-40B4-BE49-F238E27FC236}">
                <a16:creationId xmlns:a16="http://schemas.microsoft.com/office/drawing/2014/main" id="{85F4EC19-C0F7-BDC5-9C0F-5B313AF17A6C}"/>
              </a:ext>
            </a:extLst>
          </p:cNvPr>
          <p:cNvSpPr txBox="1"/>
          <p:nvPr/>
        </p:nvSpPr>
        <p:spPr>
          <a:xfrm>
            <a:off x="6180509" y="5052643"/>
            <a:ext cx="1247409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355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3" name="Conector reto 888">
            <a:extLst>
              <a:ext uri="{FF2B5EF4-FFF2-40B4-BE49-F238E27FC236}">
                <a16:creationId xmlns:a16="http://schemas.microsoft.com/office/drawing/2014/main" id="{8CE80F31-8B67-2C6C-BECD-1C2412C5C7E7}"/>
              </a:ext>
            </a:extLst>
          </p:cNvPr>
          <p:cNvCxnSpPr>
            <a:cxnSpLocks/>
          </p:cNvCxnSpPr>
          <p:nvPr/>
        </p:nvCxnSpPr>
        <p:spPr>
          <a:xfrm>
            <a:off x="6269058" y="4988526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Rectangle 311">
            <a:extLst>
              <a:ext uri="{FF2B5EF4-FFF2-40B4-BE49-F238E27FC236}">
                <a16:creationId xmlns:a16="http://schemas.microsoft.com/office/drawing/2014/main" id="{75AAB14A-FDE0-CA47-3BA7-2883D780E5B8}"/>
              </a:ext>
            </a:extLst>
          </p:cNvPr>
          <p:cNvSpPr/>
          <p:nvPr/>
        </p:nvSpPr>
        <p:spPr>
          <a:xfrm>
            <a:off x="4650024" y="5250695"/>
            <a:ext cx="140400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5" name="Retângulo 100">
            <a:extLst>
              <a:ext uri="{FF2B5EF4-FFF2-40B4-BE49-F238E27FC236}">
                <a16:creationId xmlns:a16="http://schemas.microsoft.com/office/drawing/2014/main" id="{B9A9653D-99E6-E306-20B6-AFEADB350F5B}"/>
              </a:ext>
            </a:extLst>
          </p:cNvPr>
          <p:cNvSpPr/>
          <p:nvPr/>
        </p:nvSpPr>
        <p:spPr>
          <a:xfrm rot="10800000" flipV="1">
            <a:off x="66611" y="6543066"/>
            <a:ext cx="12108119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1316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Notas: (1) 13,1% das ações são detidos por membros da Família Simões e 1,9% detidos pelo Conselho de Administração, Diretoria e Tesouraria; (2) Composição societária informada acima considera a participação direta da SIMPAR nas subsidiárias e a posição via derivativos referenciados em ações contratado pela CS Brasil Holding e Locação S.A., subsidiária integral da SIMPAR, conforme comunicado ao mercado divulgado em 22/12/2023.</a:t>
            </a:r>
          </a:p>
        </p:txBody>
      </p:sp>
      <p:grpSp>
        <p:nvGrpSpPr>
          <p:cNvPr id="1066" name="Group 212">
            <a:extLst>
              <a:ext uri="{FF2B5EF4-FFF2-40B4-BE49-F238E27FC236}">
                <a16:creationId xmlns:a16="http://schemas.microsoft.com/office/drawing/2014/main" id="{EB31980B-F623-0AF4-026D-137FBDE3246E}"/>
              </a:ext>
            </a:extLst>
          </p:cNvPr>
          <p:cNvGrpSpPr/>
          <p:nvPr/>
        </p:nvGrpSpPr>
        <p:grpSpPr>
          <a:xfrm>
            <a:off x="97162" y="1657858"/>
            <a:ext cx="2577452" cy="690319"/>
            <a:chOff x="541052" y="1654166"/>
            <a:chExt cx="2641543" cy="473044"/>
          </a:xfrm>
        </p:grpSpPr>
        <p:grpSp>
          <p:nvGrpSpPr>
            <p:cNvPr id="1067" name="Agrupar 12">
              <a:extLst>
                <a:ext uri="{FF2B5EF4-FFF2-40B4-BE49-F238E27FC236}">
                  <a16:creationId xmlns:a16="http://schemas.microsoft.com/office/drawing/2014/main" id="{1CB11C1E-3F90-CBFD-F175-9C6A613F413D}"/>
                </a:ext>
              </a:extLst>
            </p:cNvPr>
            <p:cNvGrpSpPr/>
            <p:nvPr/>
          </p:nvGrpSpPr>
          <p:grpSpPr>
            <a:xfrm>
              <a:off x="541052" y="1654166"/>
              <a:ext cx="2641543" cy="473044"/>
              <a:chOff x="8853703" y="1655007"/>
              <a:chExt cx="2479149" cy="85805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9" name="CaixaDeTexto 783">
                <a:extLst>
                  <a:ext uri="{FF2B5EF4-FFF2-40B4-BE49-F238E27FC236}">
                    <a16:creationId xmlns:a16="http://schemas.microsoft.com/office/drawing/2014/main" id="{69322C5F-26A2-ECFF-1705-E69D155A924D}"/>
                  </a:ext>
                </a:extLst>
              </p:cNvPr>
              <p:cNvSpPr txBox="1"/>
              <p:nvPr/>
            </p:nvSpPr>
            <p:spPr>
              <a:xfrm>
                <a:off x="8853703" y="1655007"/>
                <a:ext cx="852773" cy="847459"/>
              </a:xfrm>
              <a:prstGeom prst="roundRect">
                <a:avLst>
                  <a:gd name="adj" fmla="val 21716"/>
                </a:avLst>
              </a:prstGeom>
              <a:solidFill>
                <a:schemeClr val="bg1"/>
              </a:solidFill>
              <a:ln w="3175">
                <a:solidFill>
                  <a:srgbClr val="D3DDF2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" name="CaixaDeTexto 783">
                <a:extLst>
                  <a:ext uri="{FF2B5EF4-FFF2-40B4-BE49-F238E27FC236}">
                    <a16:creationId xmlns:a16="http://schemas.microsoft.com/office/drawing/2014/main" id="{14AA9FBB-7030-42FC-AA27-DB74BCE749BE}"/>
                  </a:ext>
                </a:extLst>
              </p:cNvPr>
              <p:cNvSpPr txBox="1"/>
              <p:nvPr/>
            </p:nvSpPr>
            <p:spPr>
              <a:xfrm>
                <a:off x="9439578" y="1657129"/>
                <a:ext cx="1893274" cy="855933"/>
              </a:xfrm>
              <a:prstGeom prst="roundRect">
                <a:avLst>
                  <a:gd name="adj" fmla="val 0"/>
                </a:avLst>
              </a:prstGeom>
              <a:solidFill>
                <a:srgbClr val="D3DDF2"/>
              </a:solidFill>
              <a:ln w="3175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068" name="Picture 249" descr="Novo Mercado: conheça o nível mais alto de governança da B3">
              <a:extLst>
                <a:ext uri="{FF2B5EF4-FFF2-40B4-BE49-F238E27FC236}">
                  <a16:creationId xmlns:a16="http://schemas.microsoft.com/office/drawing/2014/main" id="{0986ECD5-AADB-D2E7-3361-C8E07CB524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92" r="31146" b="15706"/>
            <a:stretch/>
          </p:blipFill>
          <p:spPr bwMode="auto">
            <a:xfrm>
              <a:off x="674293" y="1754022"/>
              <a:ext cx="380135" cy="27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2" name="CaixaDeTexto 675">
            <a:extLst>
              <a:ext uri="{FF2B5EF4-FFF2-40B4-BE49-F238E27FC236}">
                <a16:creationId xmlns:a16="http://schemas.microsoft.com/office/drawing/2014/main" id="{5AA82B7C-A7A1-16FE-066B-67C4BDF36892}"/>
              </a:ext>
            </a:extLst>
          </p:cNvPr>
          <p:cNvSpPr txBox="1"/>
          <p:nvPr/>
        </p:nvSpPr>
        <p:spPr>
          <a:xfrm>
            <a:off x="9191455" y="5483909"/>
            <a:ext cx="1535614" cy="43088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12,6%</a:t>
            </a:r>
            <a:b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índice de basileia 1T25</a:t>
            </a:r>
          </a:p>
        </p:txBody>
      </p:sp>
      <p:sp>
        <p:nvSpPr>
          <p:cNvPr id="1073" name="Retângulo com Único Canto Aparado e Arredondado 4">
            <a:extLst>
              <a:ext uri="{FF2B5EF4-FFF2-40B4-BE49-F238E27FC236}">
                <a16:creationId xmlns:a16="http://schemas.microsoft.com/office/drawing/2014/main" id="{C802B2CB-F69F-C8F2-77E7-572AA6B118C2}"/>
              </a:ext>
            </a:extLst>
          </p:cNvPr>
          <p:cNvSpPr/>
          <p:nvPr/>
        </p:nvSpPr>
        <p:spPr>
          <a:xfrm>
            <a:off x="7667972" y="3172243"/>
            <a:ext cx="1442101" cy="3280424"/>
          </a:xfrm>
          <a:prstGeom prst="snipRoundRect">
            <a:avLst>
              <a:gd name="adj1" fmla="val 2029"/>
              <a:gd name="adj2" fmla="val 11478"/>
            </a:avLst>
          </a:prstGeom>
          <a:solidFill>
            <a:srgbClr val="00B189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4" name="CaixaDeTexto 18">
            <a:extLst>
              <a:ext uri="{FF2B5EF4-FFF2-40B4-BE49-F238E27FC236}">
                <a16:creationId xmlns:a16="http://schemas.microsoft.com/office/drawing/2014/main" id="{11462BB9-9224-162F-55D2-85095972462D}"/>
              </a:ext>
            </a:extLst>
          </p:cNvPr>
          <p:cNvSpPr txBox="1"/>
          <p:nvPr/>
        </p:nvSpPr>
        <p:spPr>
          <a:xfrm>
            <a:off x="7663972" y="3148477"/>
            <a:ext cx="1446101" cy="427355"/>
          </a:xfrm>
          <a:prstGeom prst="roundRect">
            <a:avLst/>
          </a:prstGeom>
          <a:solidFill>
            <a:srgbClr val="00B189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5" name="Rectangle 296">
            <a:extLst>
              <a:ext uri="{FF2B5EF4-FFF2-40B4-BE49-F238E27FC236}">
                <a16:creationId xmlns:a16="http://schemas.microsoft.com/office/drawing/2014/main" id="{2447EB34-3212-B33C-EC2C-ED898702E7B7}"/>
              </a:ext>
            </a:extLst>
          </p:cNvPr>
          <p:cNvSpPr/>
          <p:nvPr/>
        </p:nvSpPr>
        <p:spPr>
          <a:xfrm>
            <a:off x="7687022" y="5250695"/>
            <a:ext cx="140400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6" name="Retângulo 116">
            <a:extLst>
              <a:ext uri="{FF2B5EF4-FFF2-40B4-BE49-F238E27FC236}">
                <a16:creationId xmlns:a16="http://schemas.microsoft.com/office/drawing/2014/main" id="{6BF55D83-069D-0CDA-700D-D4C3791E121E}"/>
              </a:ext>
            </a:extLst>
          </p:cNvPr>
          <p:cNvSpPr/>
          <p:nvPr/>
        </p:nvSpPr>
        <p:spPr>
          <a:xfrm>
            <a:off x="7669080" y="3576515"/>
            <a:ext cx="1440993" cy="46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317480" rtl="0" eaLnBrk="1" fontAlgn="t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Gestão e valorização de resíduos e saneamento</a:t>
            </a:r>
            <a:endParaRPr kumimoji="0" lang="en-US" sz="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7" name="CaixaDeTexto 947">
            <a:extLst>
              <a:ext uri="{FF2B5EF4-FFF2-40B4-BE49-F238E27FC236}">
                <a16:creationId xmlns:a16="http://schemas.microsoft.com/office/drawing/2014/main" id="{604C1689-6A7F-1ED3-1E76-BFCE4C43BAF3}"/>
              </a:ext>
            </a:extLst>
          </p:cNvPr>
          <p:cNvSpPr txBox="1"/>
          <p:nvPr/>
        </p:nvSpPr>
        <p:spPr>
          <a:xfrm>
            <a:off x="7617238" y="4506431"/>
            <a:ext cx="15336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municípios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8" name="CaixaDeTexto 947">
            <a:extLst>
              <a:ext uri="{FF2B5EF4-FFF2-40B4-BE49-F238E27FC236}">
                <a16:creationId xmlns:a16="http://schemas.microsoft.com/office/drawing/2014/main" id="{1F45FC74-EE50-F209-97FA-ABC668C2E9B6}"/>
              </a:ext>
            </a:extLst>
          </p:cNvPr>
          <p:cNvSpPr txBox="1"/>
          <p:nvPr/>
        </p:nvSpPr>
        <p:spPr>
          <a:xfrm>
            <a:off x="7606066" y="4087057"/>
            <a:ext cx="167763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+12,5 mil 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toneladas                 de resíduos tratados por dia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79" name="Conector reto 888">
            <a:extLst>
              <a:ext uri="{FF2B5EF4-FFF2-40B4-BE49-F238E27FC236}">
                <a16:creationId xmlns:a16="http://schemas.microsoft.com/office/drawing/2014/main" id="{804C1920-EAFE-F41C-4D10-0A1C53BE65BE}"/>
              </a:ext>
            </a:extLst>
          </p:cNvPr>
          <p:cNvCxnSpPr>
            <a:cxnSpLocks/>
          </p:cNvCxnSpPr>
          <p:nvPr/>
        </p:nvCxnSpPr>
        <p:spPr>
          <a:xfrm>
            <a:off x="7716661" y="4496799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ctor: Elbow 310">
            <a:extLst>
              <a:ext uri="{FF2B5EF4-FFF2-40B4-BE49-F238E27FC236}">
                <a16:creationId xmlns:a16="http://schemas.microsoft.com/office/drawing/2014/main" id="{7D4085AB-4449-9244-E4A0-2137965CD4A2}"/>
              </a:ext>
            </a:extLst>
          </p:cNvPr>
          <p:cNvCxnSpPr>
            <a:cxnSpLocks/>
            <a:stCxn id="1033" idx="2"/>
            <a:endCxn id="33" idx="0"/>
          </p:cNvCxnSpPr>
          <p:nvPr/>
        </p:nvCxnSpPr>
        <p:spPr>
          <a:xfrm rot="5400000">
            <a:off x="5508888" y="2545883"/>
            <a:ext cx="446480" cy="758708"/>
          </a:xfrm>
          <a:prstGeom prst="bentConnector3">
            <a:avLst>
              <a:gd name="adj1" fmla="val 2952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Connector: Elbow 314">
            <a:extLst>
              <a:ext uri="{FF2B5EF4-FFF2-40B4-BE49-F238E27FC236}">
                <a16:creationId xmlns:a16="http://schemas.microsoft.com/office/drawing/2014/main" id="{A89DDB77-B6A9-5741-BD9B-F6667835C666}"/>
              </a:ext>
            </a:extLst>
          </p:cNvPr>
          <p:cNvCxnSpPr>
            <a:cxnSpLocks/>
            <a:stCxn id="1033" idx="2"/>
            <a:endCxn id="35" idx="0"/>
          </p:cNvCxnSpPr>
          <p:nvPr/>
        </p:nvCxnSpPr>
        <p:spPr>
          <a:xfrm rot="16200000" flipH="1">
            <a:off x="8544136" y="269343"/>
            <a:ext cx="446480" cy="5311788"/>
          </a:xfrm>
          <a:prstGeom prst="bentConnector3">
            <a:avLst>
              <a:gd name="adj1" fmla="val 2952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2" name="Picture 315">
            <a:extLst>
              <a:ext uri="{FF2B5EF4-FFF2-40B4-BE49-F238E27FC236}">
                <a16:creationId xmlns:a16="http://schemas.microsoft.com/office/drawing/2014/main" id="{AD173A60-C98C-E8DC-D519-CC39F69F630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933302" y="3187641"/>
            <a:ext cx="907440" cy="349027"/>
          </a:xfrm>
          <a:prstGeom prst="rect">
            <a:avLst/>
          </a:prstGeom>
        </p:spPr>
      </p:pic>
      <p:pic>
        <p:nvPicPr>
          <p:cNvPr id="1083" name="Picture 316">
            <a:extLst>
              <a:ext uri="{FF2B5EF4-FFF2-40B4-BE49-F238E27FC236}">
                <a16:creationId xmlns:a16="http://schemas.microsoft.com/office/drawing/2014/main" id="{603D58D7-5F93-CAA1-5824-7F123CC845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751" y="5481756"/>
            <a:ext cx="721213" cy="692491"/>
          </a:xfrm>
          <a:prstGeom prst="rect">
            <a:avLst/>
          </a:prstGeom>
        </p:spPr>
      </p:pic>
      <p:grpSp>
        <p:nvGrpSpPr>
          <p:cNvPr id="1084" name="Group 29">
            <a:extLst>
              <a:ext uri="{FF2B5EF4-FFF2-40B4-BE49-F238E27FC236}">
                <a16:creationId xmlns:a16="http://schemas.microsoft.com/office/drawing/2014/main" id="{D040F091-8715-C808-A08F-783668A555FA}"/>
              </a:ext>
            </a:extLst>
          </p:cNvPr>
          <p:cNvGrpSpPr/>
          <p:nvPr/>
        </p:nvGrpSpPr>
        <p:grpSpPr>
          <a:xfrm>
            <a:off x="7771201" y="5513963"/>
            <a:ext cx="594939" cy="574347"/>
            <a:chOff x="9806651" y="3167677"/>
            <a:chExt cx="594939" cy="574347"/>
          </a:xfrm>
        </p:grpSpPr>
        <p:pic>
          <p:nvPicPr>
            <p:cNvPr id="1085" name="Picture 317">
              <a:extLst>
                <a:ext uri="{FF2B5EF4-FFF2-40B4-BE49-F238E27FC236}">
                  <a16:creationId xmlns:a16="http://schemas.microsoft.com/office/drawing/2014/main" id="{4F138D7C-EEE0-3D62-65BE-4B49B04E9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20697" y="3167677"/>
              <a:ext cx="523112" cy="349639"/>
            </a:xfrm>
            <a:prstGeom prst="rect">
              <a:avLst/>
            </a:prstGeom>
          </p:spPr>
        </p:pic>
        <p:pic>
          <p:nvPicPr>
            <p:cNvPr id="1086" name="Imagem 4">
              <a:extLst>
                <a:ext uri="{FF2B5EF4-FFF2-40B4-BE49-F238E27FC236}">
                  <a16:creationId xmlns:a16="http://schemas.microsoft.com/office/drawing/2014/main" id="{780B59D8-6C9B-9B2D-7505-8763124AD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6651" y="3481736"/>
              <a:ext cx="594939" cy="260288"/>
            </a:xfrm>
            <a:prstGeom prst="rect">
              <a:avLst/>
            </a:prstGeom>
          </p:spPr>
        </p:pic>
      </p:grpSp>
      <p:sp>
        <p:nvSpPr>
          <p:cNvPr id="1087" name="CaixaDeTexto 947">
            <a:extLst>
              <a:ext uri="{FF2B5EF4-FFF2-40B4-BE49-F238E27FC236}">
                <a16:creationId xmlns:a16="http://schemas.microsoft.com/office/drawing/2014/main" id="{8ACAFF1E-C0E1-6DAC-A016-F6470309A7EE}"/>
              </a:ext>
            </a:extLst>
          </p:cNvPr>
          <p:cNvSpPr txBox="1"/>
          <p:nvPr/>
        </p:nvSpPr>
        <p:spPr>
          <a:xfrm>
            <a:off x="6116295" y="4020422"/>
            <a:ext cx="1513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 Portos: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1,7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toneladas movimentadas no 1T25 UDM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CaixaDeTexto 947">
            <a:extLst>
              <a:ext uri="{FF2B5EF4-FFF2-40B4-BE49-F238E27FC236}">
                <a16:creationId xmlns:a16="http://schemas.microsoft.com/office/drawing/2014/main" id="{A427EABE-1DD7-268C-408F-C7B0FEE4B048}"/>
              </a:ext>
            </a:extLst>
          </p:cNvPr>
          <p:cNvSpPr txBox="1"/>
          <p:nvPr/>
        </p:nvSpPr>
        <p:spPr>
          <a:xfrm>
            <a:off x="7617238" y="4771916"/>
            <a:ext cx="17248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+8 mm 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pessoas atendidas</a:t>
            </a:r>
          </a:p>
        </p:txBody>
      </p:sp>
      <p:cxnSp>
        <p:nvCxnSpPr>
          <p:cNvPr id="258" name="Conector reto 888">
            <a:extLst>
              <a:ext uri="{FF2B5EF4-FFF2-40B4-BE49-F238E27FC236}">
                <a16:creationId xmlns:a16="http://schemas.microsoft.com/office/drawing/2014/main" id="{8149AD88-F555-1284-D750-BCF3691C49DE}"/>
              </a:ext>
            </a:extLst>
          </p:cNvPr>
          <p:cNvCxnSpPr>
            <a:cxnSpLocks/>
          </p:cNvCxnSpPr>
          <p:nvPr/>
        </p:nvCxnSpPr>
        <p:spPr>
          <a:xfrm>
            <a:off x="7716661" y="4762284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CaixaDeTexto 738">
            <a:extLst>
              <a:ext uri="{FF2B5EF4-FFF2-40B4-BE49-F238E27FC236}">
                <a16:creationId xmlns:a16="http://schemas.microsoft.com/office/drawing/2014/main" id="{74B9E7B1-8D8C-38E5-64C8-BCC532428DB6}"/>
              </a:ext>
            </a:extLst>
          </p:cNvPr>
          <p:cNvSpPr txBox="1"/>
          <p:nvPr/>
        </p:nvSpPr>
        <p:spPr>
          <a:xfrm>
            <a:off x="7683212" y="5052643"/>
            <a:ext cx="1548429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2 mil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3" name="Conector reto 888">
            <a:extLst>
              <a:ext uri="{FF2B5EF4-FFF2-40B4-BE49-F238E27FC236}">
                <a16:creationId xmlns:a16="http://schemas.microsoft.com/office/drawing/2014/main" id="{D3FC38E9-62F3-ABE6-FA54-60520B37E732}"/>
              </a:ext>
            </a:extLst>
          </p:cNvPr>
          <p:cNvCxnSpPr>
            <a:cxnSpLocks/>
          </p:cNvCxnSpPr>
          <p:nvPr/>
        </p:nvCxnSpPr>
        <p:spPr>
          <a:xfrm>
            <a:off x="7734981" y="5004909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tângulo 64">
            <a:extLst>
              <a:ext uri="{FF2B5EF4-FFF2-40B4-BE49-F238E27FC236}">
                <a16:creationId xmlns:a16="http://schemas.microsoft.com/office/drawing/2014/main" id="{8E8909D9-CF8A-C3C7-C006-16250E996BD3}"/>
              </a:ext>
            </a:extLst>
          </p:cNvPr>
          <p:cNvSpPr/>
          <p:nvPr/>
        </p:nvSpPr>
        <p:spPr>
          <a:xfrm>
            <a:off x="8389925" y="2862209"/>
            <a:ext cx="46800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100,0%</a:t>
            </a:r>
          </a:p>
        </p:txBody>
      </p:sp>
      <p:sp>
        <p:nvSpPr>
          <p:cNvPr id="265" name="CaixaDeTexto 776">
            <a:extLst>
              <a:ext uri="{FF2B5EF4-FFF2-40B4-BE49-F238E27FC236}">
                <a16:creationId xmlns:a16="http://schemas.microsoft.com/office/drawing/2014/main" id="{D362604D-F4BA-975C-67EB-C59CEB470BC7}"/>
              </a:ext>
            </a:extLst>
          </p:cNvPr>
          <p:cNvSpPr txBox="1"/>
          <p:nvPr/>
        </p:nvSpPr>
        <p:spPr>
          <a:xfrm>
            <a:off x="9046234" y="1554666"/>
            <a:ext cx="23763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R$ 46,3 bi         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|     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Receita Bruta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R$ 11,4 bi         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|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EBITDA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R$ 100 mm      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|     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Lucro Líquido</a:t>
            </a:r>
          </a:p>
        </p:txBody>
      </p:sp>
      <p:sp>
        <p:nvSpPr>
          <p:cNvPr id="1071" name="CaixaDeTexto 776">
            <a:extLst>
              <a:ext uri="{FF2B5EF4-FFF2-40B4-BE49-F238E27FC236}">
                <a16:creationId xmlns:a16="http://schemas.microsoft.com/office/drawing/2014/main" id="{77B1660B-2881-5AE1-741F-5308CCFB14B0}"/>
              </a:ext>
            </a:extLst>
          </p:cNvPr>
          <p:cNvSpPr txBox="1"/>
          <p:nvPr/>
        </p:nvSpPr>
        <p:spPr>
          <a:xfrm>
            <a:off x="571473" y="1647578"/>
            <a:ext cx="2248619" cy="71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IPO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em 2010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14 anos no Novo Mercado ~R$25 mm  | 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SIMH3 ADTV </a:t>
            </a:r>
          </a:p>
        </p:txBody>
      </p:sp>
      <p:cxnSp>
        <p:nvCxnSpPr>
          <p:cNvPr id="10" name="Conector reto 888">
            <a:extLst>
              <a:ext uri="{FF2B5EF4-FFF2-40B4-BE49-F238E27FC236}">
                <a16:creationId xmlns:a16="http://schemas.microsoft.com/office/drawing/2014/main" id="{60721A62-EB3D-B9EE-AFB3-7C45D49B7B2F}"/>
              </a:ext>
            </a:extLst>
          </p:cNvPr>
          <p:cNvCxnSpPr>
            <a:cxnSpLocks/>
          </p:cNvCxnSpPr>
          <p:nvPr/>
        </p:nvCxnSpPr>
        <p:spPr>
          <a:xfrm>
            <a:off x="3210946" y="5414263"/>
            <a:ext cx="203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738">
            <a:extLst>
              <a:ext uri="{FF2B5EF4-FFF2-40B4-BE49-F238E27FC236}">
                <a16:creationId xmlns:a16="http://schemas.microsoft.com/office/drawing/2014/main" id="{F66934A1-7D9C-18AB-3A8D-3AF061492B61}"/>
              </a:ext>
            </a:extLst>
          </p:cNvPr>
          <p:cNvSpPr txBox="1"/>
          <p:nvPr/>
        </p:nvSpPr>
        <p:spPr>
          <a:xfrm>
            <a:off x="3132399" y="5535816"/>
            <a:ext cx="1642092" cy="19531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2 mil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colaboradores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NOVO MERCADO">
            <a:hlinkClick r:id="" action="ppaction://noaction"/>
            <a:extLst>
              <a:ext uri="{FF2B5EF4-FFF2-40B4-BE49-F238E27FC236}">
                <a16:creationId xmlns:a16="http://schemas.microsoft.com/office/drawing/2014/main" id="{E9CF093C-9531-D503-25AB-A76B3612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153" y="2865404"/>
            <a:ext cx="214505" cy="1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64">
            <a:extLst>
              <a:ext uri="{FF2B5EF4-FFF2-40B4-BE49-F238E27FC236}">
                <a16:creationId xmlns:a16="http://schemas.microsoft.com/office/drawing/2014/main" id="{C3BEF54D-2420-E307-02AF-F1A31F8333BD}"/>
              </a:ext>
            </a:extLst>
          </p:cNvPr>
          <p:cNvSpPr/>
          <p:nvPr/>
        </p:nvSpPr>
        <p:spPr>
          <a:xfrm>
            <a:off x="5038531" y="2863866"/>
            <a:ext cx="339414" cy="173595"/>
          </a:xfrm>
          <a:prstGeom prst="rect">
            <a:avLst/>
          </a:prstGeom>
        </p:spPr>
        <p:txBody>
          <a:bodyPr wrap="square" lIns="24998" tIns="24998" rIns="0" bIns="24998" anchor="ctr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6D727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28,2%</a:t>
            </a:r>
          </a:p>
        </p:txBody>
      </p:sp>
      <p:pic>
        <p:nvPicPr>
          <p:cNvPr id="563" name="Imagem 562">
            <a:extLst>
              <a:ext uri="{FF2B5EF4-FFF2-40B4-BE49-F238E27FC236}">
                <a16:creationId xmlns:a16="http://schemas.microsoft.com/office/drawing/2014/main" id="{A73DF4A8-2E7B-C800-644F-56F2D7FF35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61946" y="5359551"/>
            <a:ext cx="1374450" cy="969897"/>
          </a:xfrm>
          <a:prstGeom prst="rect">
            <a:avLst/>
          </a:prstGeom>
        </p:spPr>
      </p:pic>
      <p:sp>
        <p:nvSpPr>
          <p:cNvPr id="564" name="CaixaDeTexto 37">
            <a:extLst>
              <a:ext uri="{FF2B5EF4-FFF2-40B4-BE49-F238E27FC236}">
                <a16:creationId xmlns:a16="http://schemas.microsoft.com/office/drawing/2014/main" id="{45F89CFC-0580-009F-2AA0-778D3D067113}"/>
              </a:ext>
            </a:extLst>
          </p:cNvPr>
          <p:cNvSpPr txBox="1"/>
          <p:nvPr/>
        </p:nvSpPr>
        <p:spPr>
          <a:xfrm>
            <a:off x="6303895" y="6129562"/>
            <a:ext cx="11440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Lote 5 Mato Grosso</a:t>
            </a:r>
          </a:p>
        </p:txBody>
      </p:sp>
      <p:sp>
        <p:nvSpPr>
          <p:cNvPr id="565" name="CaixaDeTexto 37">
            <a:extLst>
              <a:ext uri="{FF2B5EF4-FFF2-40B4-BE49-F238E27FC236}">
                <a16:creationId xmlns:a16="http://schemas.microsoft.com/office/drawing/2014/main" id="{8B1B5AFD-468A-77E6-8A6F-0F9D1B8A1A7F}"/>
              </a:ext>
            </a:extLst>
          </p:cNvPr>
          <p:cNvSpPr txBox="1"/>
          <p:nvPr/>
        </p:nvSpPr>
        <p:spPr>
          <a:xfrm>
            <a:off x="6297246" y="6273323"/>
            <a:ext cx="11440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 dirty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Terminais Bloco Leste</a:t>
            </a:r>
          </a:p>
        </p:txBody>
      </p:sp>
    </p:spTree>
    <p:extLst>
      <p:ext uri="{BB962C8B-B14F-4D97-AF65-F5344CB8AC3E}">
        <p14:creationId xmlns:p14="http://schemas.microsoft.com/office/powerpoint/2010/main" val="34077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10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64BC-F4F7-B7E4-E552-3453B4DA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4D2367B-75E9-B2CC-3614-1D13AC2E28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B3F"/>
          </a:solidFill>
          <a:ln>
            <a:solidFill>
              <a:srgbClr val="1C4B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7CA878-2738-A13F-7C9B-F418A023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b="1071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273C9DD-26DA-633F-C7B8-2F58C3397CEA}"/>
              </a:ext>
            </a:extLst>
          </p:cNvPr>
          <p:cNvSpPr/>
          <p:nvPr/>
        </p:nvSpPr>
        <p:spPr>
          <a:xfrm>
            <a:off x="3091089" y="2704431"/>
            <a:ext cx="2689889" cy="349627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789017-6742-5570-6B67-4F6F89DC9BDC}"/>
              </a:ext>
            </a:extLst>
          </p:cNvPr>
          <p:cNvSpPr/>
          <p:nvPr/>
        </p:nvSpPr>
        <p:spPr>
          <a:xfrm>
            <a:off x="2583022" y="2763415"/>
            <a:ext cx="7389266" cy="1150672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29D8A3-B114-FABD-CD9D-1DC5C1BEEE73}"/>
              </a:ext>
            </a:extLst>
          </p:cNvPr>
          <p:cNvSpPr txBox="1"/>
          <p:nvPr/>
        </p:nvSpPr>
        <p:spPr>
          <a:xfrm>
            <a:off x="2810797" y="2984808"/>
            <a:ext cx="701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-300" dirty="0">
                <a:solidFill>
                  <a:schemeClr val="bg1"/>
                </a:solidFill>
                <a:latin typeface="Montserrat" panose="00000500000000000000" pitchFamily="50" charset="0"/>
              </a:rPr>
              <a:t>Desafios x </a:t>
            </a:r>
            <a:r>
              <a:rPr lang="pt-BR" sz="4000" b="1" spc="-300" dirty="0">
                <a:solidFill>
                  <a:srgbClr val="00B050"/>
                </a:solidFill>
                <a:latin typeface="Montserrat" panose="00000500000000000000" pitchFamily="50" charset="0"/>
              </a:rPr>
              <a:t>Causas</a:t>
            </a:r>
            <a:r>
              <a:rPr lang="pt-BR" sz="4000" b="1" spc="-300" dirty="0">
                <a:solidFill>
                  <a:schemeClr val="bg1"/>
                </a:solidFill>
                <a:latin typeface="Montserrat" panose="00000500000000000000" pitchFamily="50" charset="0"/>
              </a:rPr>
              <a:t> x Soluções</a:t>
            </a:r>
            <a:endParaRPr lang="pt-BR" sz="4000" b="1" spc="-300" dirty="0">
              <a:solidFill>
                <a:srgbClr val="00B05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819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61D3-1F3C-C2F0-7E5C-49BA62DF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590">
            <a:extLst>
              <a:ext uri="{FF2B5EF4-FFF2-40B4-BE49-F238E27FC236}">
                <a16:creationId xmlns:a16="http://schemas.microsoft.com/office/drawing/2014/main" id="{CC769821-CB89-2CBC-72EA-BDCBF1A788E5}"/>
              </a:ext>
            </a:extLst>
          </p:cNvPr>
          <p:cNvSpPr txBox="1"/>
          <p:nvPr/>
        </p:nvSpPr>
        <p:spPr>
          <a:xfrm>
            <a:off x="581188" y="447411"/>
            <a:ext cx="881998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Desafios x Causas x Soluções</a:t>
            </a:r>
            <a:endParaRPr lang="pt-BR" sz="4400" dirty="0">
              <a:solidFill>
                <a:srgbClr val="50AD47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aixaDeTexto 590">
            <a:extLst>
              <a:ext uri="{FF2B5EF4-FFF2-40B4-BE49-F238E27FC236}">
                <a16:creationId xmlns:a16="http://schemas.microsoft.com/office/drawing/2014/main" id="{CA11C87F-A75C-563A-E557-D5F8CBD0961A}"/>
              </a:ext>
            </a:extLst>
          </p:cNvPr>
          <p:cNvSpPr txBox="1"/>
          <p:nvPr/>
        </p:nvSpPr>
        <p:spPr>
          <a:xfrm>
            <a:off x="581188" y="1521202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endParaRPr lang="pt-BR" sz="2400" dirty="0">
              <a:solidFill>
                <a:srgbClr val="1C4B3F"/>
              </a:solidFill>
              <a:latin typeface="Montserrat" pitchFamily="2" charset="77"/>
            </a:endParaRPr>
          </a:p>
        </p:txBody>
      </p:sp>
      <p:sp>
        <p:nvSpPr>
          <p:cNvPr id="13" name="CaixaDeTexto 590">
            <a:extLst>
              <a:ext uri="{FF2B5EF4-FFF2-40B4-BE49-F238E27FC236}">
                <a16:creationId xmlns:a16="http://schemas.microsoft.com/office/drawing/2014/main" id="{C98B3FFF-AD29-0FBA-DE38-DB40F4F8AE0D}"/>
              </a:ext>
            </a:extLst>
          </p:cNvPr>
          <p:cNvSpPr txBox="1"/>
          <p:nvPr/>
        </p:nvSpPr>
        <p:spPr>
          <a:xfrm>
            <a:off x="4116319" y="5768715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endParaRPr lang="pt-BR" sz="2400" dirty="0">
              <a:solidFill>
                <a:srgbClr val="1C4B3F"/>
              </a:solidFill>
              <a:latin typeface="Montserrat" pitchFamily="2" charset="77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1CE820A-4E90-0ECF-A6DE-2FDE76EE4207}"/>
              </a:ext>
            </a:extLst>
          </p:cNvPr>
          <p:cNvSpPr txBox="1"/>
          <p:nvPr/>
        </p:nvSpPr>
        <p:spPr>
          <a:xfrm>
            <a:off x="581188" y="1255184"/>
            <a:ext cx="10320526" cy="5602816"/>
          </a:xfrm>
          <a:prstGeom prst="rect">
            <a:avLst/>
          </a:prstGeom>
          <a:ln w="12700">
            <a:miter lim="400000"/>
          </a:ln>
        </p:spPr>
        <p:txBody>
          <a:bodyPr wrap="square" lIns="17145" rIns="17145" anchor="ctr">
            <a:spAutoFit/>
          </a:bodyPr>
          <a:lstStyle>
            <a:defPPr>
              <a:defRPr lang="pt-BR"/>
            </a:defPPr>
            <a:lvl1pPr defTabSz="634959">
              <a:lnSpc>
                <a:spcPts val="2700"/>
              </a:lnSpc>
              <a:spcBef>
                <a:spcPts val="0"/>
              </a:spcBef>
              <a:defRPr sz="2400" b="1" spc="56">
                <a:solidFill>
                  <a:srgbClr val="1C4B3F"/>
                </a:solidFill>
                <a:latin typeface="Montserrat" pitchFamily="2" charset="77"/>
                <a:ea typeface="Arial"/>
                <a:cs typeface="Arial"/>
              </a:defRPr>
            </a:lvl1pPr>
          </a:lstStyle>
          <a:p>
            <a:r>
              <a:rPr lang="pt-BR" sz="2400" dirty="0">
                <a:solidFill>
                  <a:srgbClr val="1C4B3F"/>
                </a:solidFill>
                <a:latin typeface="Montserrat" pitchFamily="2" charset="77"/>
              </a:rPr>
              <a:t>Desafios: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</a:rPr>
              <a:t>Melhorar a limpeza, o asseio, a conservação e o aspecto visual das cidades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</a:rPr>
              <a:t>Erradicar os Lixões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</a:rPr>
              <a:t>Executar o correto tratamento e destinação p/ 100% dos resíduos gerados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</a:rPr>
              <a:t>Melhorar a reciclagem e a valorização dos resíduos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</a:rPr>
              <a:t>Promover inovação e desenvolvimento de novas soluções e rotas tecnológicas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dirty="0"/>
              <a:t>Causas: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</a:rPr>
              <a:t>Falta de recursos financeiros, técnicos e operacionais</a:t>
            </a:r>
          </a:p>
          <a:p>
            <a:endParaRPr lang="pt-BR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r>
              <a:rPr lang="pt-BR" dirty="0"/>
              <a:t>Soluções: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</a:rPr>
              <a:t>Criar um ambiente de negócios favorável a iniciativa privada, para que a mesma possa aportar os recursos técnicos e financeiros necessários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1C4B3F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0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142F44E-4C6B-C67F-9251-195D7F9D79CC}"/>
              </a:ext>
            </a:extLst>
          </p:cNvPr>
          <p:cNvGrpSpPr/>
          <p:nvPr/>
        </p:nvGrpSpPr>
        <p:grpSpPr>
          <a:xfrm>
            <a:off x="607247" y="5909836"/>
            <a:ext cx="10964443" cy="575622"/>
            <a:chOff x="607247" y="5793599"/>
            <a:chExt cx="10964443" cy="575622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7BF8256F-A081-0F6F-8D41-A3C2ABE14AE5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FBFBAC11-F11C-9E13-159E-ECB403DC08AC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7" name="Gráfico 6">
                  <a:extLst>
                    <a:ext uri="{FF2B5EF4-FFF2-40B4-BE49-F238E27FC236}">
                      <a16:creationId xmlns:a16="http://schemas.microsoft.com/office/drawing/2014/main" id="{E1A89CBB-311E-CCB7-9F87-8EA9D369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8" name="Gráfico 7">
                  <a:extLst>
                    <a:ext uri="{FF2B5EF4-FFF2-40B4-BE49-F238E27FC236}">
                      <a16:creationId xmlns:a16="http://schemas.microsoft.com/office/drawing/2014/main" id="{65860BB1-F42D-FE62-1789-8DFC41509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F5A52022-399F-E4B8-E096-3BCEEE8FC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90BAD4D1-931F-F029-2645-23C45AC0A0E0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590">
            <a:extLst>
              <a:ext uri="{FF2B5EF4-FFF2-40B4-BE49-F238E27FC236}">
                <a16:creationId xmlns:a16="http://schemas.microsoft.com/office/drawing/2014/main" id="{9E1B8B91-7450-4C7B-BCE8-61ED85F3452B}"/>
              </a:ext>
            </a:extLst>
          </p:cNvPr>
          <p:cNvSpPr txBox="1"/>
          <p:nvPr/>
        </p:nvSpPr>
        <p:spPr>
          <a:xfrm>
            <a:off x="615142" y="4538887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endParaRPr lang="pt-BR" sz="2400" dirty="0">
              <a:solidFill>
                <a:srgbClr val="1C4B3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848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64BC-F4F7-B7E4-E552-3453B4DA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4D2367B-75E9-B2CC-3614-1D13AC2E28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B3F"/>
          </a:solidFill>
          <a:ln>
            <a:solidFill>
              <a:srgbClr val="1C4B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7CA878-2738-A13F-7C9B-F418A023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b="1071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273C9DD-26DA-633F-C7B8-2F58C3397CEA}"/>
              </a:ext>
            </a:extLst>
          </p:cNvPr>
          <p:cNvSpPr/>
          <p:nvPr/>
        </p:nvSpPr>
        <p:spPr>
          <a:xfrm>
            <a:off x="3091089" y="2704431"/>
            <a:ext cx="2689889" cy="349627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789017-6742-5570-6B67-4F6F89DC9BDC}"/>
              </a:ext>
            </a:extLst>
          </p:cNvPr>
          <p:cNvSpPr/>
          <p:nvPr/>
        </p:nvSpPr>
        <p:spPr>
          <a:xfrm>
            <a:off x="2583022" y="2763415"/>
            <a:ext cx="7389266" cy="1150672"/>
          </a:xfrm>
          <a:prstGeom prst="rect">
            <a:avLst/>
          </a:prstGeom>
          <a:solidFill>
            <a:srgbClr val="1C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29D8A3-B114-FABD-CD9D-1DC5C1BEEE73}"/>
              </a:ext>
            </a:extLst>
          </p:cNvPr>
          <p:cNvSpPr txBox="1"/>
          <p:nvPr/>
        </p:nvSpPr>
        <p:spPr>
          <a:xfrm>
            <a:off x="2810797" y="2984808"/>
            <a:ext cx="701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-300" dirty="0">
                <a:solidFill>
                  <a:schemeClr val="bg1"/>
                </a:solidFill>
                <a:latin typeface="Montserrat" panose="00000500000000000000" pitchFamily="50" charset="0"/>
              </a:rPr>
              <a:t>Legislação</a:t>
            </a:r>
            <a:r>
              <a:rPr lang="pt-BR" sz="4000" b="1" spc="-300" dirty="0">
                <a:solidFill>
                  <a:srgbClr val="00B050"/>
                </a:solidFill>
                <a:latin typeface="Montserrat" panose="00000500000000000000" pitchFamily="50" charset="0"/>
              </a:rPr>
              <a:t> Aplicável</a:t>
            </a:r>
          </a:p>
        </p:txBody>
      </p:sp>
    </p:spTree>
    <p:extLst>
      <p:ext uri="{BB962C8B-B14F-4D97-AF65-F5344CB8AC3E}">
        <p14:creationId xmlns:p14="http://schemas.microsoft.com/office/powerpoint/2010/main" val="31834522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61D3-1F3C-C2F0-7E5C-49BA62DF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590">
            <a:extLst>
              <a:ext uri="{FF2B5EF4-FFF2-40B4-BE49-F238E27FC236}">
                <a16:creationId xmlns:a16="http://schemas.microsoft.com/office/drawing/2014/main" id="{CC769821-CB89-2CBC-72EA-BDCBF1A788E5}"/>
              </a:ext>
            </a:extLst>
          </p:cNvPr>
          <p:cNvSpPr txBox="1"/>
          <p:nvPr/>
        </p:nvSpPr>
        <p:spPr>
          <a:xfrm>
            <a:off x="581188" y="447411"/>
            <a:ext cx="881998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tIns="45720" rIns="17145" bIns="45720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400" dirty="0">
                <a:solidFill>
                  <a:srgbClr val="50AD47"/>
                </a:solidFill>
                <a:latin typeface="Montserrat"/>
              </a:rPr>
              <a:t>Legislação Aplicável</a:t>
            </a:r>
            <a:endParaRPr lang="pt-BR" sz="4400" dirty="0">
              <a:solidFill>
                <a:srgbClr val="50AD47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aixaDeTexto 590">
            <a:extLst>
              <a:ext uri="{FF2B5EF4-FFF2-40B4-BE49-F238E27FC236}">
                <a16:creationId xmlns:a16="http://schemas.microsoft.com/office/drawing/2014/main" id="{CA11C87F-A75C-563A-E557-D5F8CBD0961A}"/>
              </a:ext>
            </a:extLst>
          </p:cNvPr>
          <p:cNvSpPr txBox="1"/>
          <p:nvPr/>
        </p:nvSpPr>
        <p:spPr>
          <a:xfrm>
            <a:off x="581188" y="1277599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1C4B3F"/>
                </a:solidFill>
                <a:latin typeface="Montserrat" pitchFamily="2" charset="77"/>
              </a:rPr>
              <a:t>Legislação Federal:</a:t>
            </a:r>
          </a:p>
        </p:txBody>
      </p:sp>
      <p:sp>
        <p:nvSpPr>
          <p:cNvPr id="13" name="CaixaDeTexto 590">
            <a:extLst>
              <a:ext uri="{FF2B5EF4-FFF2-40B4-BE49-F238E27FC236}">
                <a16:creationId xmlns:a16="http://schemas.microsoft.com/office/drawing/2014/main" id="{C98B3FFF-AD29-0FBA-DE38-DB40F4F8AE0D}"/>
              </a:ext>
            </a:extLst>
          </p:cNvPr>
          <p:cNvSpPr txBox="1"/>
          <p:nvPr/>
        </p:nvSpPr>
        <p:spPr>
          <a:xfrm>
            <a:off x="581188" y="4342208"/>
            <a:ext cx="661928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7145" rIns="17145" anchor="ctr">
            <a:spAutoFit/>
          </a:bodyPr>
          <a:lstStyle>
            <a:lvl1pPr defTabSz="634959">
              <a:lnSpc>
                <a:spcPct val="100000"/>
              </a:lnSpc>
              <a:spcBef>
                <a:spcPts val="0"/>
              </a:spcBef>
              <a:defRPr sz="4000" b="1" spc="56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700"/>
              </a:lnSpc>
            </a:pPr>
            <a:r>
              <a:rPr lang="pt-BR" sz="2400" dirty="0">
                <a:solidFill>
                  <a:srgbClr val="1C4B3F"/>
                </a:solidFill>
                <a:latin typeface="Montserrat" pitchFamily="2" charset="77"/>
              </a:rPr>
              <a:t>Legislação Estadual: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1CE820A-4E90-0ECF-A6DE-2FDE76EE4207}"/>
              </a:ext>
            </a:extLst>
          </p:cNvPr>
          <p:cNvSpPr txBox="1"/>
          <p:nvPr/>
        </p:nvSpPr>
        <p:spPr>
          <a:xfrm>
            <a:off x="581188" y="1751922"/>
            <a:ext cx="10990502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Marco Legal do Saneamento Básico (Lei 11.445/2007 com alterações da Lei 14.026/2020)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Obrigação de criação de instrumentos de cobrança até 15/07/2021, sob pena de configurar renúncia de receita (art. 35, § 2º)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Prazo para erradicação de Lixões, por porte de município, com data limite de 02/08/2024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Regionalização/Consórcios/Blocos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Política Nacional de Manejo de Resíduos Sólidos (Lei 12.305/2010)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Meta de encerramento de lixões até, no máximo, 02/08/2024** (art. 54)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Lei das Parcerias Público-Privadas (Lei Federal nº 11.079/2004)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Lei de Concessões (Lei Federal nº 8.987/1995)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Lei de Licitações e Contratos Administrativos (Lei Federal nº 14.133/2021)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359474-2CC2-5E65-CEB0-CE3AF690D345}"/>
              </a:ext>
            </a:extLst>
          </p:cNvPr>
          <p:cNvSpPr txBox="1"/>
          <p:nvPr/>
        </p:nvSpPr>
        <p:spPr>
          <a:xfrm>
            <a:off x="581187" y="4841537"/>
            <a:ext cx="11179889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Definição de regiões metropolitanas (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regionalização dos serviços facultativa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Definição dos serviços de saneamento básico como de interesse regional/comum (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regionalização obrigatória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)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142F44E-4C6B-C67F-9251-195D7F9D79CC}"/>
              </a:ext>
            </a:extLst>
          </p:cNvPr>
          <p:cNvGrpSpPr/>
          <p:nvPr/>
        </p:nvGrpSpPr>
        <p:grpSpPr>
          <a:xfrm>
            <a:off x="607247" y="5909836"/>
            <a:ext cx="10964443" cy="575622"/>
            <a:chOff x="607247" y="5793599"/>
            <a:chExt cx="10964443" cy="575622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7BF8256F-A081-0F6F-8D41-A3C2ABE14AE5}"/>
                </a:ext>
              </a:extLst>
            </p:cNvPr>
            <p:cNvGrpSpPr/>
            <p:nvPr/>
          </p:nvGrpSpPr>
          <p:grpSpPr>
            <a:xfrm>
              <a:off x="607247" y="5793599"/>
              <a:ext cx="10964443" cy="575622"/>
              <a:chOff x="607247" y="5793599"/>
              <a:chExt cx="10964443" cy="575622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FBFBAC11-F11C-9E13-159E-ECB403DC08AC}"/>
                  </a:ext>
                </a:extLst>
              </p:cNvPr>
              <p:cNvGrpSpPr/>
              <p:nvPr/>
            </p:nvGrpSpPr>
            <p:grpSpPr>
              <a:xfrm>
                <a:off x="8676091" y="6101463"/>
                <a:ext cx="2895599" cy="267758"/>
                <a:chOff x="7586134" y="5799667"/>
                <a:chExt cx="2895599" cy="267758"/>
              </a:xfrm>
            </p:grpSpPr>
            <p:pic>
              <p:nvPicPr>
                <p:cNvPr id="7" name="Gráfico 6">
                  <a:extLst>
                    <a:ext uri="{FF2B5EF4-FFF2-40B4-BE49-F238E27FC236}">
                      <a16:creationId xmlns:a16="http://schemas.microsoft.com/office/drawing/2014/main" id="{E1A89CBB-311E-CCB7-9F87-8EA9D369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6134" y="5799667"/>
                  <a:ext cx="1048719" cy="267758"/>
                </a:xfrm>
                <a:prstGeom prst="rect">
                  <a:avLst/>
                </a:prstGeom>
              </p:spPr>
            </p:pic>
            <p:pic>
              <p:nvPicPr>
                <p:cNvPr id="8" name="Gráfico 7">
                  <a:extLst>
                    <a:ext uri="{FF2B5EF4-FFF2-40B4-BE49-F238E27FC236}">
                      <a16:creationId xmlns:a16="http://schemas.microsoft.com/office/drawing/2014/main" id="{65860BB1-F42D-FE62-1789-8DFC41509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9567" y="5829036"/>
                  <a:ext cx="1672166" cy="209021"/>
                </a:xfrm>
                <a:prstGeom prst="rect">
                  <a:avLst/>
                </a:prstGeom>
              </p:spPr>
            </p:pic>
          </p:grpSp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F5A52022-399F-E4B8-E096-3BCEEE8FC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07247" y="5793599"/>
                <a:ext cx="1767463" cy="307024"/>
              </a:xfrm>
              <a:prstGeom prst="rect">
                <a:avLst/>
              </a:prstGeom>
            </p:spPr>
          </p:pic>
        </p:grp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90BAD4D1-931F-F029-2645-23C45AC0A0E0}"/>
                </a:ext>
              </a:extLst>
            </p:cNvPr>
            <p:cNvCxnSpPr/>
            <p:nvPr/>
          </p:nvCxnSpPr>
          <p:spPr>
            <a:xfrm>
              <a:off x="615142" y="6284422"/>
              <a:ext cx="7880465" cy="0"/>
            </a:xfrm>
            <a:prstGeom prst="line">
              <a:avLst/>
            </a:prstGeom>
            <a:ln>
              <a:solidFill>
                <a:srgbClr val="5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2881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C5145368E792448D83489774C96B94" ma:contentTypeVersion="14" ma:contentTypeDescription="Crie um novo documento." ma:contentTypeScope="" ma:versionID="5510ac7a9deae9994dcd6c4b52898653">
  <xsd:schema xmlns:xsd="http://www.w3.org/2001/XMLSchema" xmlns:xs="http://www.w3.org/2001/XMLSchema" xmlns:p="http://schemas.microsoft.com/office/2006/metadata/properties" xmlns:ns2="f60153a2-3ddf-447c-8be5-839b602ca766" xmlns:ns3="a9208e0f-346e-49e7-9024-4c8147d6601f" targetNamespace="http://schemas.microsoft.com/office/2006/metadata/properties" ma:root="true" ma:fieldsID="4978e56a90e5abaad86a2e0b95e1fc6e" ns2:_="" ns3:_="">
    <xsd:import namespace="f60153a2-3ddf-447c-8be5-839b602ca766"/>
    <xsd:import namespace="a9208e0f-346e-49e7-9024-4c8147d66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153a2-3ddf-447c-8be5-839b602ca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475f5609-4718-4d43-b593-4b67bef04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08e0f-346e-49e7-9024-4c8147d6601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d3747a1-8ac1-4ea4-a9eb-33a72370ead5}" ma:internalName="TaxCatchAll" ma:showField="CatchAllData" ma:web="a9208e0f-346e-49e7-9024-4c8147d66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208e0f-346e-49e7-9024-4c8147d6601f" xsi:nil="true"/>
    <lcf76f155ced4ddcb4097134ff3c332f xmlns="f60153a2-3ddf-447c-8be5-839b602ca7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4CE845-7AA6-4281-B0AD-B1A90E682A83}">
  <ds:schemaRefs>
    <ds:schemaRef ds:uri="a9208e0f-346e-49e7-9024-4c8147d6601f"/>
    <ds:schemaRef ds:uri="f60153a2-3ddf-447c-8be5-839b602ca7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8D0B20-FF5B-49B0-B537-3252429765FC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a9208e0f-346e-49e7-9024-4c8147d6601f"/>
    <ds:schemaRef ds:uri="http://schemas.openxmlformats.org/package/2006/metadata/core-properties"/>
    <ds:schemaRef ds:uri="http://schemas.microsoft.com/office/infopath/2007/PartnerControls"/>
    <ds:schemaRef ds:uri="f60153a2-3ddf-447c-8be5-839b602ca766"/>
  </ds:schemaRefs>
</ds:datastoreItem>
</file>

<file path=customXml/itemProps3.xml><?xml version="1.0" encoding="utf-8"?>
<ds:datastoreItem xmlns:ds="http://schemas.openxmlformats.org/officeDocument/2006/customXml" ds:itemID="{0497B9EE-53BF-4FC0-914C-95A1F7709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2229</Words>
  <Application>Microsoft Office PowerPoint</Application>
  <PresentationFormat>Widescreen</PresentationFormat>
  <Paragraphs>308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7" baseType="lpstr">
      <vt:lpstr>Aptos</vt:lpstr>
      <vt:lpstr>Arial</vt:lpstr>
      <vt:lpstr>Arial Narrow</vt:lpstr>
      <vt:lpstr>Calibri</vt:lpstr>
      <vt:lpstr>Calibri Light</vt:lpstr>
      <vt:lpstr>Georgia</vt:lpstr>
      <vt:lpstr>Intelo</vt:lpstr>
      <vt:lpstr>Montserrat</vt:lpstr>
      <vt:lpstr>Montserrat Bold</vt:lpstr>
      <vt:lpstr>Montserrat SemiBold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helder souza</dc:creator>
  <cp:lastModifiedBy>Bruno</cp:lastModifiedBy>
  <cp:revision>11</cp:revision>
  <dcterms:created xsi:type="dcterms:W3CDTF">2024-09-28T14:36:22Z</dcterms:created>
  <dcterms:modified xsi:type="dcterms:W3CDTF">2025-06-29T11:37:30Z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0x0101008DC5145368E792448D83489774C96B94</vt:lpwstr>
  </property>
  <property fmtid="{D5CDD505-2E9C-101B-9397-08002B2CF9AE}" pid="3" name="MediaServiceImageTags">
    <vt:lpwstr/>
  </property>
</Properties>
</file>